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2"/>
  </p:notesMasterIdLst>
  <p:sldIdLst>
    <p:sldId id="256" r:id="rId2"/>
    <p:sldId id="257" r:id="rId3"/>
    <p:sldId id="259" r:id="rId4"/>
    <p:sldId id="260" r:id="rId5"/>
    <p:sldId id="263" r:id="rId6"/>
    <p:sldId id="264" r:id="rId7"/>
    <p:sldId id="269" r:id="rId8"/>
    <p:sldId id="284" r:id="rId9"/>
    <p:sldId id="285" r:id="rId10"/>
    <p:sldId id="274" r:id="rId11"/>
    <p:sldId id="275" r:id="rId12"/>
    <p:sldId id="286" r:id="rId13"/>
    <p:sldId id="266" r:id="rId14"/>
    <p:sldId id="287" r:id="rId15"/>
    <p:sldId id="288" r:id="rId16"/>
    <p:sldId id="267" r:id="rId17"/>
    <p:sldId id="268" r:id="rId18"/>
    <p:sldId id="270" r:id="rId19"/>
    <p:sldId id="258" r:id="rId20"/>
    <p:sldId id="272" r:id="rId21"/>
    <p:sldId id="278" r:id="rId22"/>
    <p:sldId id="279" r:id="rId23"/>
    <p:sldId id="281" r:id="rId24"/>
    <p:sldId id="282" r:id="rId25"/>
    <p:sldId id="290" r:id="rId26"/>
    <p:sldId id="283" r:id="rId27"/>
    <p:sldId id="289" r:id="rId28"/>
    <p:sldId id="276" r:id="rId29"/>
    <p:sldId id="277" r:id="rId30"/>
    <p:sldId id="273" r:id="rId31"/>
  </p:sldIdLst>
  <p:sldSz cx="9144000" cy="6858000" type="screen4x3"/>
  <p:notesSz cx="6858000" cy="9144000"/>
  <p:embeddedFontLst>
    <p:embeddedFont>
      <p:font typeface="Calibri" panose="020F0502020204030204" pitchFamily="34" charset="0"/>
      <p:regular r:id="rId33"/>
      <p:bold r:id="rId34"/>
      <p:italic r:id="rId35"/>
      <p:boldItalic r:id="rId36"/>
    </p:embeddedFont>
    <p:embeddedFont>
      <p:font typeface="Palatino Linotype" panose="02040502050505030304" pitchFamily="18"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gZWuUBtiGzI/PZKnuq7JGq5VpEK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jesh Babu C"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1400" y="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3"/>
          <p:cNvSpPr>
            <a:spLocks noGrp="1"/>
          </p:cNvSpPr>
          <p:nvPr>
            <p:ph type="pic" idx="2"/>
          </p:nvPr>
        </p:nvSpPr>
        <p:spPr>
          <a:xfrm>
            <a:off x="1792288" y="612775"/>
            <a:ext cx="5486400" cy="4114800"/>
          </a:xfrm>
          <a:prstGeom prst="rect">
            <a:avLst/>
          </a:prstGeom>
          <a:noFill/>
          <a:ln>
            <a:noFill/>
          </a:ln>
        </p:spPr>
      </p:sp>
      <p:sp>
        <p:nvSpPr>
          <p:cNvPr id="68" name="Google Shape;68;p1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www.isic-archive.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scholar.google.com/scholar_lookup?title=Spotting+Skin+Cancer+Using+CNN&amp;author=Harsha,+P.&amp;author=Sahruthi,+G.&amp;author=Vaishnavi,+A.&amp;author=Varshini,+P.&amp;publication_year=2022&amp;journal=Int.+J.+Eng.+Tech.&amp;volume=8&amp;pages=47%E2%80%9351" TargetMode="External"/><Relationship Id="rId2" Type="http://schemas.openxmlformats.org/officeDocument/2006/relationships/hyperlink" Target="https://scholar.google.com/scholar_lookup?title=Skin+Cancer+Classification+Using+Convolutional+Neural+Networks&amp;conference=Proceedings+of+the+2021+11th+International+Conference+on+Cloud+Computing,+Data+Science+&amp;+Engineering+(Confluence)&amp;author=Subramanian,+R.R.&amp;author=Dintakurthi,+A.&amp;author=Kumar,+S.&amp;author=Reddy,+K.&amp;author=Amara,+S.&amp;author=Chowdary,+A.&amp;publication_year=2021" TargetMode="External"/><Relationship Id="rId1" Type="http://schemas.openxmlformats.org/officeDocument/2006/relationships/slideLayout" Target="../slideLayouts/slideLayout2.xml"/><Relationship Id="rId5" Type="http://schemas.openxmlformats.org/officeDocument/2006/relationships/hyperlink" Target="https://doi.org/10.1109/ICEEI.2017.8312419" TargetMode="External"/><Relationship Id="rId4" Type="http://schemas.openxmlformats.org/officeDocument/2006/relationships/hyperlink" Target="https://scholar.google.com/scholar_lookup?title=Skin+Cancer+Detection+and+Classification&amp;conference=Proceedings+of+the+2017+6th+International+Conference+on+Electrical+Engineering+and+Informatics+(ICEEI)&amp;author=Dubai,+P.&amp;author=Bhatt,+S.&amp;author=Joglekar,+C.&amp;author=Patii,+S.&amp;publication_year=2017&amp;pages=1%E2%80%936&amp;doi=10.1109/ICEEI.2017.8312419"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scholar.google.com/scholar_lookup?title=Skin+Cancer+Detection:+A+Review+Using+Deep+Learning+Techniques&amp;author=Dildar,+M.&amp;author=Akram,+S.&amp;author=Irfan,+M.&amp;author=Khan,+H.U.&amp;author=Ramzan,+M.&amp;author=Mahmood,+A.R.&amp;author=Alsaiari,+S.A.&amp;author=Saeed,+A.H.M.&amp;author=Alraddadi,+M.O.&amp;author=Mahnashi,+M.H.&amp;publication_year=2021&amp;journal=Int.+J.+Environ.+Res.+Public+Health&amp;volume=18&amp;pages=5479&amp;doi=10.3390/ijerph18105479&amp;pmid=34065430" TargetMode="External"/><Relationship Id="rId2" Type="http://schemas.openxmlformats.org/officeDocument/2006/relationships/hyperlink" Target="https://scholar.google.com/scholar_lookup?title=Research+on+Skin+Cancer+Cell+Detection+Using+Image+Processing&amp;conference=Proceedings+of+the+2017+IEEE+International+Conference+on+Computational+Intelligence+and+Computing+Research+(ICCIC)&amp;author=Jana,+E.&amp;author=Subban,+R.&amp;author=Saraswathi,+S.&amp;publication_year=2017" TargetMode="External"/><Relationship Id="rId1" Type="http://schemas.openxmlformats.org/officeDocument/2006/relationships/slideLayout" Target="../slideLayouts/slideLayout2.xml"/><Relationship Id="rId6" Type="http://schemas.openxmlformats.org/officeDocument/2006/relationships/hyperlink" Target="https://scholar.google.com/scholar_lookup?title=Skin+Cancer+Classification+Using+Deep+Learning+and+Transfer+Learning&amp;conference=Proceedings+of+the+2018+9th+Cairo+International+Biomedical+Engineering+Conference+(CIBEC)&amp;author=Hosny,+K.&amp;author=Kassem,+M.&amp;author=Fouad,+M.&amp;publication_year=2018" TargetMode="External"/><Relationship Id="rId5" Type="http://schemas.openxmlformats.org/officeDocument/2006/relationships/hyperlink" Target="https://www.ncbi.nlm.nih.gov/pubmed/34065430" TargetMode="External"/><Relationship Id="rId4" Type="http://schemas.openxmlformats.org/officeDocument/2006/relationships/hyperlink" Target="https://doi.org/10.3390/ijerph1810547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424506" y="2620284"/>
            <a:ext cx="8530119" cy="1470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dirty="0">
                <a:latin typeface="Times New Roman" panose="02020603050405020304" pitchFamily="18" charset="0"/>
                <a:ea typeface="Palatino Linotype"/>
                <a:cs typeface="Times New Roman" panose="02020603050405020304" pitchFamily="18" charset="0"/>
                <a:sym typeface="Palatino Linotype"/>
              </a:rPr>
              <a:t>SKIN CANCER DETECTION USING TENSORFLOW</a:t>
            </a:r>
            <a:endParaRPr b="1" dirty="0">
              <a:latin typeface="Times New Roman" panose="02020603050405020304" pitchFamily="18" charset="0"/>
              <a:ea typeface="Palatino Linotype"/>
              <a:cs typeface="Times New Roman" panose="02020603050405020304" pitchFamily="18" charset="0"/>
              <a:sym typeface="Palatino Linotype"/>
            </a:endParaRPr>
          </a:p>
        </p:txBody>
      </p:sp>
      <p:sp>
        <p:nvSpPr>
          <p:cNvPr id="89" name="Google Shape;89;p1"/>
          <p:cNvSpPr txBox="1">
            <a:spLocks noGrp="1"/>
          </p:cNvSpPr>
          <p:nvPr>
            <p:ph type="subTitle" idx="1"/>
          </p:nvPr>
        </p:nvSpPr>
        <p:spPr>
          <a:xfrm>
            <a:off x="1070400" y="4636739"/>
            <a:ext cx="7404755" cy="1838043"/>
          </a:xfrm>
          <a:prstGeom prst="rect">
            <a:avLst/>
          </a:prstGeom>
          <a:noFill/>
          <a:ln>
            <a:noFill/>
          </a:ln>
        </p:spPr>
        <p:txBody>
          <a:bodyPr spcFirstLastPara="1" wrap="square" lIns="91425" tIns="45700" rIns="91425" bIns="45700" anchor="ctr" anchorCtr="0">
            <a:normAutofit lnSpcReduction="10000"/>
          </a:bodyPr>
          <a:lstStyle/>
          <a:p>
            <a:r>
              <a:rPr lang="en-US" sz="2400" dirty="0" err="1">
                <a:solidFill>
                  <a:schemeClr val="tx1"/>
                </a:solidFill>
                <a:latin typeface="Times New Roman" panose="02020603050405020304" pitchFamily="18" charset="0"/>
                <a:cs typeface="Times New Roman" panose="02020603050405020304" pitchFamily="18" charset="0"/>
              </a:rPr>
              <a:t>Paidipati</a:t>
            </a:r>
            <a:r>
              <a:rPr lang="en-US" sz="2400" dirty="0">
                <a:solidFill>
                  <a:schemeClr val="tx1"/>
                </a:solidFill>
                <a:latin typeface="Times New Roman" panose="02020603050405020304" pitchFamily="18" charset="0"/>
                <a:cs typeface="Times New Roman" panose="02020603050405020304" pitchFamily="18" charset="0"/>
              </a:rPr>
              <a:t> Lakshman Sai (RA2011027010202)</a:t>
            </a:r>
          </a:p>
          <a:p>
            <a:r>
              <a:rPr lang="en-US" sz="2400" dirty="0" err="1">
                <a:solidFill>
                  <a:schemeClr val="tx1"/>
                </a:solidFill>
                <a:latin typeface="Times New Roman" panose="02020603050405020304" pitchFamily="18" charset="0"/>
                <a:cs typeface="Times New Roman" panose="02020603050405020304" pitchFamily="18" charset="0"/>
              </a:rPr>
              <a:t>Paidipati</a:t>
            </a:r>
            <a:r>
              <a:rPr lang="en-US" sz="2400" dirty="0">
                <a:solidFill>
                  <a:schemeClr val="tx1"/>
                </a:solidFill>
                <a:latin typeface="Times New Roman" panose="02020603050405020304" pitchFamily="18" charset="0"/>
                <a:cs typeface="Times New Roman" panose="02020603050405020304" pitchFamily="18" charset="0"/>
              </a:rPr>
              <a:t> Charan Ram (RA2011027010186)</a:t>
            </a:r>
          </a:p>
          <a:p>
            <a:r>
              <a:rPr lang="en-US" sz="2400" dirty="0">
                <a:latin typeface="Times New Roman" panose="02020603050405020304" pitchFamily="18" charset="0"/>
                <a:cs typeface="Times New Roman" panose="02020603050405020304" pitchFamily="18" charset="0"/>
              </a:rPr>
              <a:t>Guide name: </a:t>
            </a:r>
            <a:r>
              <a:rPr lang="en-US" sz="2400" dirty="0">
                <a:solidFill>
                  <a:schemeClr val="tx1"/>
                </a:solidFill>
                <a:latin typeface="Times New Roman" panose="02020603050405020304" pitchFamily="18" charset="0"/>
                <a:cs typeface="Times New Roman" panose="02020603050405020304" pitchFamily="18" charset="0"/>
              </a:rPr>
              <a:t>Dr. SV. Shri Bharathi </a:t>
            </a:r>
          </a:p>
          <a:p>
            <a:r>
              <a:rPr lang="en-US" sz="2400" dirty="0">
                <a:latin typeface="Times New Roman" panose="02020603050405020304" pitchFamily="18" charset="0"/>
                <a:cs typeface="Times New Roman" panose="02020603050405020304" pitchFamily="18" charset="0"/>
              </a:rPr>
              <a:t> Designation: </a:t>
            </a:r>
            <a:r>
              <a:rPr lang="en-US" sz="2400" dirty="0">
                <a:solidFill>
                  <a:schemeClr val="tx1"/>
                </a:solidFill>
                <a:latin typeface="Times New Roman" panose="02020603050405020304" pitchFamily="18" charset="0"/>
                <a:cs typeface="Times New Roman" panose="02020603050405020304" pitchFamily="18" charset="0"/>
              </a:rPr>
              <a:t>Assistant Professor</a:t>
            </a:r>
          </a:p>
          <a:p>
            <a:pPr marL="0" indent="0">
              <a:spcBef>
                <a:spcPts val="0"/>
              </a:spcBef>
              <a:buSzPct val="100000"/>
            </a:pPr>
            <a:endParaRPr lang="en-US" sz="2000" dirty="0">
              <a:solidFill>
                <a:schemeClr val="tx1"/>
              </a:solidFill>
              <a:latin typeface="Palatino Linotype"/>
              <a:ea typeface="Palatino Linotype"/>
              <a:cs typeface="Palatino Linotype"/>
              <a:sym typeface="Palatino Linotype"/>
            </a:endParaRPr>
          </a:p>
        </p:txBody>
      </p:sp>
      <p:pic>
        <p:nvPicPr>
          <p:cNvPr id="90" name="Google Shape;90;p1"/>
          <p:cNvPicPr preferRelativeResize="0"/>
          <p:nvPr/>
        </p:nvPicPr>
        <p:blipFill rotWithShape="1">
          <a:blip r:embed="rId3">
            <a:alphaModFix/>
          </a:blip>
          <a:srcRect/>
          <a:stretch/>
        </p:blipFill>
        <p:spPr>
          <a:xfrm>
            <a:off x="7248925" y="202901"/>
            <a:ext cx="1705700" cy="575500"/>
          </a:xfrm>
          <a:prstGeom prst="rect">
            <a:avLst/>
          </a:prstGeom>
          <a:noFill/>
          <a:ln>
            <a:noFill/>
          </a:ln>
        </p:spPr>
      </p:pic>
      <p:sp>
        <p:nvSpPr>
          <p:cNvPr id="91" name="Google Shape;91;p1"/>
          <p:cNvSpPr/>
          <p:nvPr/>
        </p:nvSpPr>
        <p:spPr>
          <a:xfrm>
            <a:off x="1070400" y="328250"/>
            <a:ext cx="7003200" cy="2059200"/>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None/>
            </a:pPr>
            <a:endParaRPr sz="2000" b="1" dirty="0">
              <a:solidFill>
                <a:schemeClr val="dk1"/>
              </a:solidFill>
              <a:latin typeface="Palatino Linotype"/>
              <a:ea typeface="Palatino Linotype"/>
              <a:cs typeface="Palatino Linotype"/>
              <a:sym typeface="Palatino Linotype"/>
            </a:endParaRPr>
          </a:p>
          <a:p>
            <a:pPr marL="0" marR="0" lvl="0" indent="0" algn="ctr" rtl="0">
              <a:lnSpc>
                <a:spcPct val="150000"/>
              </a:lnSpc>
              <a:spcBef>
                <a:spcPts val="0"/>
              </a:spcBef>
              <a:spcAft>
                <a:spcPts val="0"/>
              </a:spcAft>
              <a:buNone/>
            </a:pPr>
            <a:r>
              <a:rPr lang="en-US" sz="2000" b="1" i="0" u="none" strike="noStrike" cap="none" dirty="0">
                <a:solidFill>
                  <a:schemeClr val="dk1"/>
                </a:solidFill>
                <a:latin typeface="Palatino Linotype"/>
                <a:ea typeface="Palatino Linotype"/>
                <a:cs typeface="Palatino Linotype"/>
                <a:sym typeface="Palatino Linotype"/>
              </a:rPr>
              <a:t>SRM INSTITUTE OF SCIENCE AND TECHNOLOGY </a:t>
            </a:r>
            <a:endParaRPr sz="2000" i="0" u="none" strike="noStrike" cap="none" dirty="0">
              <a:solidFill>
                <a:schemeClr val="dk1"/>
              </a:solidFill>
              <a:latin typeface="Palatino Linotype"/>
              <a:ea typeface="Palatino Linotype"/>
              <a:cs typeface="Palatino Linotype"/>
              <a:sym typeface="Palatino Linotype"/>
            </a:endParaRPr>
          </a:p>
          <a:p>
            <a:pPr marL="0" marR="0" lvl="0" indent="0" algn="ctr" rtl="0">
              <a:lnSpc>
                <a:spcPct val="150000"/>
              </a:lnSpc>
              <a:spcBef>
                <a:spcPts val="0"/>
              </a:spcBef>
              <a:spcAft>
                <a:spcPts val="0"/>
              </a:spcAft>
              <a:buNone/>
            </a:pPr>
            <a:r>
              <a:rPr lang="en-US" sz="1500" b="1" dirty="0">
                <a:solidFill>
                  <a:schemeClr val="dk1"/>
                </a:solidFill>
                <a:latin typeface="Palatino Linotype"/>
                <a:ea typeface="Palatino Linotype"/>
                <a:cs typeface="Palatino Linotype"/>
                <a:sym typeface="Palatino Linotype"/>
              </a:rPr>
              <a:t>FACULTY</a:t>
            </a:r>
            <a:r>
              <a:rPr lang="en-US" sz="1500" b="1" i="0" u="none" strike="noStrike" cap="none" dirty="0">
                <a:solidFill>
                  <a:schemeClr val="dk1"/>
                </a:solidFill>
                <a:latin typeface="Palatino Linotype"/>
                <a:ea typeface="Palatino Linotype"/>
                <a:cs typeface="Palatino Linotype"/>
                <a:sym typeface="Palatino Linotype"/>
              </a:rPr>
              <a:t> OF ENGINEERING AND TECHNOLOGY</a:t>
            </a:r>
            <a:endParaRPr sz="1500" i="0" u="none" strike="noStrike" cap="none" dirty="0">
              <a:solidFill>
                <a:schemeClr val="dk1"/>
              </a:solidFill>
              <a:latin typeface="Palatino Linotype"/>
              <a:ea typeface="Palatino Linotype"/>
              <a:cs typeface="Palatino Linotype"/>
              <a:sym typeface="Palatino Linotype"/>
            </a:endParaRPr>
          </a:p>
          <a:p>
            <a:pPr marL="0" marR="0" lvl="0" indent="0" algn="ctr" rtl="0">
              <a:lnSpc>
                <a:spcPct val="150000"/>
              </a:lnSpc>
              <a:spcBef>
                <a:spcPts val="0"/>
              </a:spcBef>
              <a:spcAft>
                <a:spcPts val="0"/>
              </a:spcAft>
              <a:buNone/>
            </a:pPr>
            <a:r>
              <a:rPr lang="en-US" sz="1500" b="1" i="0" u="none" strike="noStrike" cap="none" dirty="0">
                <a:solidFill>
                  <a:schemeClr val="dk1"/>
                </a:solidFill>
                <a:latin typeface="Palatino Linotype"/>
                <a:ea typeface="Palatino Linotype"/>
                <a:cs typeface="Palatino Linotype"/>
                <a:sym typeface="Palatino Linotype"/>
              </a:rPr>
              <a:t>DEPARTMENT OF NETWORKING AND COMMUNICATIONS</a:t>
            </a:r>
            <a:endParaRPr sz="1500" i="0" u="none" strike="noStrike" cap="none" dirty="0">
              <a:solidFill>
                <a:schemeClr val="dk1"/>
              </a:solidFill>
              <a:latin typeface="Palatino Linotype"/>
              <a:ea typeface="Palatino Linotype"/>
              <a:cs typeface="Palatino Linotype"/>
              <a:sym typeface="Palatino Linotype"/>
            </a:endParaRPr>
          </a:p>
          <a:p>
            <a:pPr marL="0" marR="0" lvl="0" indent="0" algn="ctr" rtl="0">
              <a:lnSpc>
                <a:spcPct val="150000"/>
              </a:lnSpc>
              <a:spcBef>
                <a:spcPts val="0"/>
              </a:spcBef>
              <a:spcAft>
                <a:spcPts val="0"/>
              </a:spcAft>
              <a:buNone/>
            </a:pPr>
            <a:r>
              <a:rPr lang="en-US" sz="1500" b="1" i="0" u="none" strike="noStrike" cap="none" dirty="0">
                <a:solidFill>
                  <a:schemeClr val="dk1"/>
                </a:solidFill>
                <a:latin typeface="Palatino Linotype"/>
                <a:ea typeface="Palatino Linotype"/>
                <a:cs typeface="Palatino Linotype"/>
                <a:sym typeface="Palatino Linotype"/>
              </a:rPr>
              <a:t>18CSP107L </a:t>
            </a:r>
            <a:r>
              <a:rPr lang="en-US" sz="1500" b="1">
                <a:solidFill>
                  <a:schemeClr val="dk1"/>
                </a:solidFill>
                <a:latin typeface="Palatino Linotype"/>
                <a:ea typeface="Palatino Linotype"/>
                <a:cs typeface="Palatino Linotype"/>
                <a:sym typeface="Palatino Linotype"/>
              </a:rPr>
              <a:t>-</a:t>
            </a:r>
            <a:r>
              <a:rPr lang="en-US" sz="1500" b="1" i="0" u="none" strike="noStrike" cap="none">
                <a:solidFill>
                  <a:schemeClr val="dk1"/>
                </a:solidFill>
                <a:latin typeface="Palatino Linotype"/>
                <a:ea typeface="Palatino Linotype"/>
                <a:cs typeface="Palatino Linotype"/>
                <a:sym typeface="Palatino Linotype"/>
              </a:rPr>
              <a:t> MINOR </a:t>
            </a:r>
            <a:r>
              <a:rPr lang="en-US" sz="1500" b="1" i="0" u="none" strike="noStrike" cap="none" dirty="0">
                <a:solidFill>
                  <a:schemeClr val="dk1"/>
                </a:solidFill>
                <a:latin typeface="Palatino Linotype"/>
                <a:ea typeface="Palatino Linotype"/>
                <a:cs typeface="Palatino Linotype"/>
                <a:sym typeface="Palatino Linotype"/>
              </a:rPr>
              <a:t>PROJECT</a:t>
            </a:r>
            <a:endParaRPr sz="1500" i="0" u="none" strike="noStrike" cap="none" dirty="0">
              <a:solidFill>
                <a:schemeClr val="dk1"/>
              </a:solidFill>
              <a:latin typeface="Palatino Linotype"/>
              <a:ea typeface="Palatino Linotype"/>
              <a:cs typeface="Palatino Linotype"/>
              <a:sym typeface="Palatino Linotyp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09BAF-F3C1-D24A-A764-02BDB4BA5CAD}"/>
              </a:ext>
            </a:extLst>
          </p:cNvPr>
          <p:cNvSpPr>
            <a:spLocks noGrp="1"/>
          </p:cNvSpPr>
          <p:nvPr>
            <p:ph type="title"/>
          </p:nvPr>
        </p:nvSpPr>
        <p:spPr>
          <a:xfrm>
            <a:off x="364732" y="136525"/>
            <a:ext cx="8229600" cy="1143000"/>
          </a:xfrm>
        </p:spPr>
        <p:txBody>
          <a:bodyPr>
            <a:normAutofit fontScale="90000"/>
          </a:bodyPr>
          <a:lstStyle/>
          <a:p>
            <a:r>
              <a:rPr lang="en-US" b="1" kern="1200" dirty="0">
                <a:solidFill>
                  <a:schemeClr val="tx1"/>
                </a:solidFill>
                <a:latin typeface="Times New Roman" panose="02020603050405020304" pitchFamily="18" charset="0"/>
                <a:ea typeface="+mj-ea"/>
                <a:cs typeface="Times New Roman" panose="02020603050405020304" pitchFamily="18" charset="0"/>
              </a:rPr>
              <a:t>Proposed System </a:t>
            </a:r>
            <a:r>
              <a:rPr lang="en-US" sz="4400" b="1" kern="1200" dirty="0">
                <a:solidFill>
                  <a:schemeClr val="tx1"/>
                </a:solidFill>
                <a:latin typeface="Times New Roman" panose="02020603050405020304" pitchFamily="18" charset="0"/>
                <a:ea typeface="+mj-ea"/>
                <a:cs typeface="Times New Roman" panose="02020603050405020304" pitchFamily="18" charset="0"/>
              </a:rPr>
              <a:t>Architecture</a:t>
            </a:r>
            <a:br>
              <a:rPr lang="en-US" sz="4400" b="1" kern="1200" dirty="0">
                <a:solidFill>
                  <a:schemeClr val="tx1"/>
                </a:solidFill>
                <a:latin typeface="Times New Roman" panose="02020603050405020304" pitchFamily="18" charset="0"/>
                <a:ea typeface="+mj-ea"/>
                <a:cs typeface="Times New Roman" panose="02020603050405020304" pitchFamily="18" charset="0"/>
              </a:rPr>
            </a:br>
            <a:r>
              <a:rPr lang="en-US" sz="4400" b="1" kern="1200" dirty="0">
                <a:solidFill>
                  <a:schemeClr val="tx1"/>
                </a:solidFill>
                <a:latin typeface="Times New Roman" panose="02020603050405020304" pitchFamily="18" charset="0"/>
                <a:ea typeface="+mj-ea"/>
                <a:cs typeface="Times New Roman" panose="02020603050405020304" pitchFamily="18" charset="0"/>
              </a:rPr>
              <a:t>Diagram</a:t>
            </a:r>
            <a:endParaRPr lang="en-IN"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C1BB6D9-A803-C1A2-C425-1A1FD64F00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5" name="AutoShape 2">
            <a:extLst>
              <a:ext uri="{FF2B5EF4-FFF2-40B4-BE49-F238E27FC236}">
                <a16:creationId xmlns:a16="http://schemas.microsoft.com/office/drawing/2014/main" id="{CA07F4B8-E6DD-AD60-4E85-6B91B3473F52}"/>
              </a:ext>
            </a:extLst>
          </p:cNvPr>
          <p:cNvSpPr>
            <a:spLocks noChangeAspect="1" noChangeArrowheads="1"/>
          </p:cNvSpPr>
          <p:nvPr/>
        </p:nvSpPr>
        <p:spPr bwMode="auto">
          <a:xfrm>
            <a:off x="2743200" y="1600200"/>
            <a:ext cx="5062194" cy="506219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050AB801-720C-70AB-F8DA-D8EAA199515C}"/>
              </a:ext>
            </a:extLst>
          </p:cNvPr>
          <p:cNvPicPr>
            <a:picLocks noChangeAspect="1"/>
          </p:cNvPicPr>
          <p:nvPr/>
        </p:nvPicPr>
        <p:blipFill>
          <a:blip r:embed="rId2"/>
          <a:stretch>
            <a:fillRect/>
          </a:stretch>
        </p:blipFill>
        <p:spPr>
          <a:xfrm>
            <a:off x="2180983" y="1455438"/>
            <a:ext cx="5780798" cy="5351717"/>
          </a:xfrm>
          <a:prstGeom prst="rect">
            <a:avLst/>
          </a:prstGeom>
        </p:spPr>
      </p:pic>
    </p:spTree>
    <p:extLst>
      <p:ext uri="{BB962C8B-B14F-4D97-AF65-F5344CB8AC3E}">
        <p14:creationId xmlns:p14="http://schemas.microsoft.com/office/powerpoint/2010/main" val="24417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A8E35-E74D-E671-8916-7C8B5C6FEDDD}"/>
              </a:ext>
            </a:extLst>
          </p:cNvPr>
          <p:cNvSpPr>
            <a:spLocks noGrp="1"/>
          </p:cNvSpPr>
          <p:nvPr>
            <p:ph type="title"/>
          </p:nvPr>
        </p:nvSpPr>
        <p:spPr>
          <a:xfrm>
            <a:off x="457200" y="68263"/>
            <a:ext cx="8229600" cy="905089"/>
          </a:xfrm>
        </p:spPr>
        <p:txBody>
          <a:bodyPr/>
          <a:lstStyle/>
          <a:p>
            <a:r>
              <a:rPr lang="en-IN" b="1" dirty="0">
                <a:latin typeface="Times New Roman" panose="02020603050405020304" pitchFamily="18" charset="0"/>
                <a:cs typeface="Times New Roman" panose="02020603050405020304" pitchFamily="18" charset="0"/>
              </a:rPr>
              <a:t>USE CASE DIAGRAM</a:t>
            </a:r>
          </a:p>
        </p:txBody>
      </p:sp>
      <p:sp>
        <p:nvSpPr>
          <p:cNvPr id="4" name="Slide Number Placeholder 3">
            <a:extLst>
              <a:ext uri="{FF2B5EF4-FFF2-40B4-BE49-F238E27FC236}">
                <a16:creationId xmlns:a16="http://schemas.microsoft.com/office/drawing/2014/main" id="{1A188AF5-EADD-089E-F0AD-E4C65320FF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3" name="Picture 2">
            <a:extLst>
              <a:ext uri="{FF2B5EF4-FFF2-40B4-BE49-F238E27FC236}">
                <a16:creationId xmlns:a16="http://schemas.microsoft.com/office/drawing/2014/main" id="{6CF12E92-6FD8-6D0C-4D86-C3BDF75B2C9F}"/>
              </a:ext>
            </a:extLst>
          </p:cNvPr>
          <p:cNvPicPr>
            <a:picLocks noChangeAspect="1"/>
          </p:cNvPicPr>
          <p:nvPr/>
        </p:nvPicPr>
        <p:blipFill>
          <a:blip r:embed="rId2"/>
          <a:stretch>
            <a:fillRect/>
          </a:stretch>
        </p:blipFill>
        <p:spPr>
          <a:xfrm>
            <a:off x="852754" y="1279973"/>
            <a:ext cx="7407667" cy="4976989"/>
          </a:xfrm>
          <a:prstGeom prst="rect">
            <a:avLst/>
          </a:prstGeom>
        </p:spPr>
      </p:pic>
    </p:spTree>
    <p:extLst>
      <p:ext uri="{BB962C8B-B14F-4D97-AF65-F5344CB8AC3E}">
        <p14:creationId xmlns:p14="http://schemas.microsoft.com/office/powerpoint/2010/main" val="2050076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27FE-28B6-6981-A08D-598D93F9518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BLOCK DIAGRAM</a:t>
            </a:r>
          </a:p>
        </p:txBody>
      </p:sp>
      <p:sp>
        <p:nvSpPr>
          <p:cNvPr id="4" name="Slide Number Placeholder 3">
            <a:extLst>
              <a:ext uri="{FF2B5EF4-FFF2-40B4-BE49-F238E27FC236}">
                <a16:creationId xmlns:a16="http://schemas.microsoft.com/office/drawing/2014/main" id="{567BC23F-601C-8AF6-CDC7-D887082D79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5" name="Picture 4" descr="Diagnostics 13 03313 g001">
            <a:extLst>
              <a:ext uri="{FF2B5EF4-FFF2-40B4-BE49-F238E27FC236}">
                <a16:creationId xmlns:a16="http://schemas.microsoft.com/office/drawing/2014/main" id="{B9A1D996-288E-E2BE-B327-C180869024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8432" y="1624012"/>
            <a:ext cx="8168368" cy="4525963"/>
          </a:xfrm>
          <a:prstGeom prst="rect">
            <a:avLst/>
          </a:prstGeom>
          <a:noFill/>
          <a:ln>
            <a:noFill/>
          </a:ln>
        </p:spPr>
      </p:pic>
    </p:spTree>
    <p:extLst>
      <p:ext uri="{BB962C8B-B14F-4D97-AF65-F5344CB8AC3E}">
        <p14:creationId xmlns:p14="http://schemas.microsoft.com/office/powerpoint/2010/main" val="2931898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2D03A-1A25-B623-DAB4-53AD04B766B0}"/>
              </a:ext>
            </a:extLst>
          </p:cNvPr>
          <p:cNvSpPr>
            <a:spLocks noGrp="1"/>
          </p:cNvSpPr>
          <p:nvPr>
            <p:ph type="title"/>
          </p:nvPr>
        </p:nvSpPr>
        <p:spPr/>
        <p:txBody>
          <a:bodyPr>
            <a:normAutofit fontScale="90000"/>
          </a:bodyPr>
          <a:lstStyle/>
          <a:p>
            <a:br>
              <a:rPr lang="en-US" sz="4400" dirty="0">
                <a:latin typeface="Times New Roman" panose="02020603050405020304" pitchFamily="18" charset="0"/>
                <a:ea typeface="Palatino Linotype"/>
                <a:cs typeface="Times New Roman" panose="02020603050405020304" pitchFamily="18" charset="0"/>
                <a:sym typeface="Palatino Linotype"/>
              </a:rPr>
            </a:br>
            <a:endParaRPr lang="en-US" dirty="0"/>
          </a:p>
        </p:txBody>
      </p:sp>
      <p:sp>
        <p:nvSpPr>
          <p:cNvPr id="3" name="Text Placeholder 2">
            <a:extLst>
              <a:ext uri="{FF2B5EF4-FFF2-40B4-BE49-F238E27FC236}">
                <a16:creationId xmlns:a16="http://schemas.microsoft.com/office/drawing/2014/main" id="{4478D59B-2C23-DFA4-C630-0FBF50AB6369}"/>
              </a:ext>
            </a:extLst>
          </p:cNvPr>
          <p:cNvSpPr>
            <a:spLocks noGrp="1"/>
          </p:cNvSpPr>
          <p:nvPr>
            <p:ph type="body" idx="1"/>
          </p:nvPr>
        </p:nvSpPr>
        <p:spPr>
          <a:xfrm>
            <a:off x="352117" y="1209294"/>
            <a:ext cx="8439765" cy="4938712"/>
          </a:xfrm>
        </p:spPr>
        <p:txBody>
          <a:bodyPr>
            <a:noAutofit/>
          </a:bodyPr>
          <a:lstStyle/>
          <a:p>
            <a:pPr algn="l"/>
            <a:r>
              <a:rPr lang="en-US" sz="2400" b="1" i="0" dirty="0">
                <a:solidFill>
                  <a:schemeClr val="tx1"/>
                </a:solidFill>
                <a:effectLst/>
                <a:latin typeface="Times New Roman" panose="02020603050405020304" pitchFamily="18" charset="0"/>
                <a:cs typeface="Times New Roman" panose="02020603050405020304" pitchFamily="18" charset="0"/>
              </a:rPr>
              <a:t>Convolutional Neural Networks (CNNs):</a:t>
            </a:r>
            <a:endParaRPr lang="en-US" sz="2400" dirty="0">
              <a:solidFill>
                <a:schemeClr val="tx1"/>
              </a:solidFill>
              <a:latin typeface="Times New Roman" panose="02020603050405020304" pitchFamily="18" charset="0"/>
              <a:cs typeface="Times New Roman" panose="02020603050405020304" pitchFamily="18" charset="0"/>
            </a:endParaRPr>
          </a:p>
          <a:p>
            <a:pPr marL="114300" indent="0" algn="l">
              <a:buNone/>
            </a:pPr>
            <a:r>
              <a:rPr lang="en-US" sz="2400" b="0" i="0" dirty="0">
                <a:solidFill>
                  <a:schemeClr val="tx1"/>
                </a:solidFill>
                <a:effectLst/>
                <a:latin typeface="Times New Roman" panose="02020603050405020304" pitchFamily="18" charset="0"/>
                <a:cs typeface="Times New Roman" panose="02020603050405020304" pitchFamily="18" charset="0"/>
              </a:rPr>
              <a:t>CNNs are a fundamental deep learning architecture for image classification tasks. They excel at capturing hierarchical features in images, making them well-suited for tasks like distinguishing between different types of skin diseases based on photographic images.</a:t>
            </a:r>
          </a:p>
          <a:p>
            <a:pPr marL="114300" indent="0" algn="l">
              <a:buNone/>
            </a:pP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6BAF33C-D65C-B939-8168-E14B2FB57F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5" name="TextBox 4">
            <a:extLst>
              <a:ext uri="{FF2B5EF4-FFF2-40B4-BE49-F238E27FC236}">
                <a16:creationId xmlns:a16="http://schemas.microsoft.com/office/drawing/2014/main" id="{4DF1D194-88F6-A0C5-9BC3-918441E39734}"/>
              </a:ext>
            </a:extLst>
          </p:cNvPr>
          <p:cNvSpPr txBox="1"/>
          <p:nvPr/>
        </p:nvSpPr>
        <p:spPr>
          <a:xfrm>
            <a:off x="457200" y="353695"/>
            <a:ext cx="7766613" cy="984885"/>
          </a:xfrm>
          <a:prstGeom prst="rect">
            <a:avLst/>
          </a:prstGeom>
          <a:noFill/>
        </p:spPr>
        <p:txBody>
          <a:bodyPr wrap="square" rtlCol="0">
            <a:spAutoFit/>
          </a:bodyPr>
          <a:lstStyle/>
          <a:p>
            <a:pPr algn="ctr"/>
            <a:r>
              <a:rPr lang="en-US" sz="4400" b="1" dirty="0">
                <a:latin typeface="Times New Roman" panose="02020603050405020304" pitchFamily="18" charset="0"/>
                <a:ea typeface="Palatino Linotype"/>
                <a:cs typeface="Times New Roman" panose="02020603050405020304" pitchFamily="18" charset="0"/>
                <a:sym typeface="Palatino Linotype"/>
              </a:rPr>
              <a:t>Algorithms Used</a:t>
            </a:r>
          </a:p>
          <a:p>
            <a:endParaRPr lang="en-IN" dirty="0"/>
          </a:p>
        </p:txBody>
      </p:sp>
      <p:pic>
        <p:nvPicPr>
          <p:cNvPr id="6" name="image23.jpeg">
            <a:extLst>
              <a:ext uri="{FF2B5EF4-FFF2-40B4-BE49-F238E27FC236}">
                <a16:creationId xmlns:a16="http://schemas.microsoft.com/office/drawing/2014/main" id="{4A23AC1D-5AB0-14AA-88FB-E96297836C32}"/>
              </a:ext>
            </a:extLst>
          </p:cNvPr>
          <p:cNvPicPr>
            <a:picLocks noChangeAspect="1"/>
          </p:cNvPicPr>
          <p:nvPr/>
        </p:nvPicPr>
        <p:blipFill>
          <a:blip r:embed="rId2" cstate="print"/>
          <a:stretch>
            <a:fillRect/>
          </a:stretch>
        </p:blipFill>
        <p:spPr>
          <a:xfrm>
            <a:off x="457201" y="3678650"/>
            <a:ext cx="8229600" cy="2677700"/>
          </a:xfrm>
          <a:prstGeom prst="rect">
            <a:avLst/>
          </a:prstGeom>
        </p:spPr>
      </p:pic>
    </p:spTree>
    <p:extLst>
      <p:ext uri="{BB962C8B-B14F-4D97-AF65-F5344CB8AC3E}">
        <p14:creationId xmlns:p14="http://schemas.microsoft.com/office/powerpoint/2010/main" val="1226567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EE65DC-A621-9364-FF1A-DFF2C00495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6" name="TextBox 5">
            <a:extLst>
              <a:ext uri="{FF2B5EF4-FFF2-40B4-BE49-F238E27FC236}">
                <a16:creationId xmlns:a16="http://schemas.microsoft.com/office/drawing/2014/main" id="{8D003FEA-E1DA-171E-5802-7FE0E8EC17B3}"/>
              </a:ext>
            </a:extLst>
          </p:cNvPr>
          <p:cNvSpPr txBox="1"/>
          <p:nvPr/>
        </p:nvSpPr>
        <p:spPr>
          <a:xfrm>
            <a:off x="457200" y="565226"/>
            <a:ext cx="8275834" cy="2308324"/>
          </a:xfrm>
          <a:prstGeom prst="rect">
            <a:avLst/>
          </a:prstGeom>
          <a:noFill/>
        </p:spPr>
        <p:txBody>
          <a:bodyPr wrap="square">
            <a:spAutoFit/>
          </a:bodyPr>
          <a:lstStyle/>
          <a:p>
            <a:pPr marL="342900" indent="-342900" algn="l">
              <a:buFont typeface="Wingdings" panose="05000000000000000000" pitchFamily="2" charset="2"/>
              <a:buChar char="v"/>
            </a:pPr>
            <a:r>
              <a:rPr lang="en-US" sz="2400" b="1" i="0" dirty="0">
                <a:solidFill>
                  <a:schemeClr val="tx1"/>
                </a:solidFill>
                <a:effectLst/>
                <a:latin typeface="Times New Roman" panose="02020603050405020304" pitchFamily="18" charset="0"/>
                <a:cs typeface="Times New Roman" panose="02020603050405020304" pitchFamily="18" charset="0"/>
              </a:rPr>
              <a:t>Image Preprocessing Algorithms:</a:t>
            </a:r>
            <a:endParaRPr lang="en-US" sz="2400" dirty="0">
              <a:solidFill>
                <a:schemeClr val="tx1"/>
              </a:solidFill>
              <a:latin typeface="Times New Roman" panose="02020603050405020304" pitchFamily="18" charset="0"/>
              <a:cs typeface="Times New Roman" panose="02020603050405020304" pitchFamily="18" charset="0"/>
            </a:endParaRPr>
          </a:p>
          <a:p>
            <a:pPr algn="l"/>
            <a:r>
              <a:rPr lang="en-US" sz="2400" b="0" i="0" dirty="0">
                <a:solidFill>
                  <a:schemeClr val="tx1"/>
                </a:solidFill>
                <a:effectLst/>
                <a:latin typeface="Times New Roman" panose="02020603050405020304" pitchFamily="18" charset="0"/>
                <a:cs typeface="Times New Roman" panose="02020603050405020304" pitchFamily="18" charset="0"/>
              </a:rPr>
              <a:t>While not explicitly mentioned, the process of preparing photographic images for training likely involves various image preprocessing algorithms. These may include resizing, normalization, and augmentation techniques to ensure that the input data is optimized for the neural network.</a:t>
            </a:r>
          </a:p>
        </p:txBody>
      </p:sp>
      <p:pic>
        <p:nvPicPr>
          <p:cNvPr id="7" name="Picture 6">
            <a:extLst>
              <a:ext uri="{FF2B5EF4-FFF2-40B4-BE49-F238E27FC236}">
                <a16:creationId xmlns:a16="http://schemas.microsoft.com/office/drawing/2014/main" id="{43CA1330-2E03-3238-B83F-1E71D125173D}"/>
              </a:ext>
            </a:extLst>
          </p:cNvPr>
          <p:cNvPicPr>
            <a:picLocks noChangeAspect="1"/>
          </p:cNvPicPr>
          <p:nvPr/>
        </p:nvPicPr>
        <p:blipFill>
          <a:blip r:embed="rId2"/>
          <a:stretch>
            <a:fillRect/>
          </a:stretch>
        </p:blipFill>
        <p:spPr>
          <a:xfrm>
            <a:off x="457200" y="2969231"/>
            <a:ext cx="8096250" cy="3387119"/>
          </a:xfrm>
          <a:prstGeom prst="rect">
            <a:avLst/>
          </a:prstGeom>
        </p:spPr>
      </p:pic>
    </p:spTree>
    <p:extLst>
      <p:ext uri="{BB962C8B-B14F-4D97-AF65-F5344CB8AC3E}">
        <p14:creationId xmlns:p14="http://schemas.microsoft.com/office/powerpoint/2010/main" val="2509183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8A15C2-12B2-DC69-A97E-800035C158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4" name="TextBox 3">
            <a:extLst>
              <a:ext uri="{FF2B5EF4-FFF2-40B4-BE49-F238E27FC236}">
                <a16:creationId xmlns:a16="http://schemas.microsoft.com/office/drawing/2014/main" id="{1F60E859-60A8-A988-65D2-F5F9E2F6B410}"/>
              </a:ext>
            </a:extLst>
          </p:cNvPr>
          <p:cNvSpPr txBox="1"/>
          <p:nvPr/>
        </p:nvSpPr>
        <p:spPr>
          <a:xfrm>
            <a:off x="421240" y="431515"/>
            <a:ext cx="8265560" cy="1938992"/>
          </a:xfrm>
          <a:prstGeom prst="rect">
            <a:avLst/>
          </a:prstGeom>
          <a:noFill/>
        </p:spPr>
        <p:txBody>
          <a:bodyPr wrap="square">
            <a:spAutoFit/>
          </a:bodyPr>
          <a:lstStyle/>
          <a:p>
            <a:pPr algn="l"/>
            <a:r>
              <a:rPr lang="en-US" sz="2400" b="1" i="0" dirty="0">
                <a:solidFill>
                  <a:schemeClr val="tx1"/>
                </a:solidFill>
                <a:effectLst/>
                <a:latin typeface="Times New Roman" panose="02020603050405020304" pitchFamily="18" charset="0"/>
                <a:cs typeface="Times New Roman" panose="02020603050405020304" pitchFamily="18" charset="0"/>
              </a:rPr>
              <a:t>Model Evaluation Metrics:</a:t>
            </a:r>
            <a:endParaRPr lang="en-US" sz="2400"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solidFill>
                  <a:schemeClr val="tx1"/>
                </a:solidFill>
                <a:effectLst/>
                <a:latin typeface="Times New Roman" panose="02020603050405020304" pitchFamily="18" charset="0"/>
                <a:cs typeface="Times New Roman" panose="02020603050405020304" pitchFamily="18" charset="0"/>
              </a:rPr>
              <a:t>Algorithms for model evaluation metrics, such as precision, recall, F1 score, and confusion matrix calculations, are crucial for assessing the performance of the trained model on both training and validation datasets</a:t>
            </a:r>
          </a:p>
        </p:txBody>
      </p:sp>
      <p:pic>
        <p:nvPicPr>
          <p:cNvPr id="5" name="Picture 4">
            <a:extLst>
              <a:ext uri="{FF2B5EF4-FFF2-40B4-BE49-F238E27FC236}">
                <a16:creationId xmlns:a16="http://schemas.microsoft.com/office/drawing/2014/main" id="{CB7F9044-228C-E975-CD84-6155CE65C5FE}"/>
              </a:ext>
            </a:extLst>
          </p:cNvPr>
          <p:cNvPicPr>
            <a:picLocks noChangeAspect="1"/>
          </p:cNvPicPr>
          <p:nvPr/>
        </p:nvPicPr>
        <p:blipFill>
          <a:blip r:embed="rId2"/>
          <a:stretch>
            <a:fillRect/>
          </a:stretch>
        </p:blipFill>
        <p:spPr>
          <a:xfrm>
            <a:off x="1166117" y="2370507"/>
            <a:ext cx="6811766" cy="3985843"/>
          </a:xfrm>
          <a:prstGeom prst="rect">
            <a:avLst/>
          </a:prstGeom>
        </p:spPr>
      </p:pic>
    </p:spTree>
    <p:extLst>
      <p:ext uri="{BB962C8B-B14F-4D97-AF65-F5344CB8AC3E}">
        <p14:creationId xmlns:p14="http://schemas.microsoft.com/office/powerpoint/2010/main" val="3649210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C886-3F1E-4048-A2DA-ED181528DFD9}"/>
              </a:ext>
            </a:extLst>
          </p:cNvPr>
          <p:cNvSpPr>
            <a:spLocks noGrp="1"/>
          </p:cNvSpPr>
          <p:nvPr>
            <p:ph type="title"/>
          </p:nvPr>
        </p:nvSpPr>
        <p:spPr>
          <a:xfrm>
            <a:off x="272265" y="504611"/>
            <a:ext cx="8229600" cy="595311"/>
          </a:xfrm>
        </p:spPr>
        <p:txBody>
          <a:bodyPr>
            <a:noAutofit/>
          </a:bodyPr>
          <a:lstStyle/>
          <a:p>
            <a:r>
              <a:rPr lang="en-US" b="1" dirty="0">
                <a:latin typeface="Times New Roman" panose="02020603050405020304" pitchFamily="18" charset="0"/>
                <a:cs typeface="Times New Roman" panose="02020603050405020304" pitchFamily="18" charset="0"/>
              </a:rPr>
              <a:t>Dataset</a:t>
            </a:r>
          </a:p>
        </p:txBody>
      </p:sp>
      <p:sp>
        <p:nvSpPr>
          <p:cNvPr id="3" name="Text Placeholder 2">
            <a:extLst>
              <a:ext uri="{FF2B5EF4-FFF2-40B4-BE49-F238E27FC236}">
                <a16:creationId xmlns:a16="http://schemas.microsoft.com/office/drawing/2014/main" id="{F099CEB7-3830-DFB1-C942-A136CFC0E3FC}"/>
              </a:ext>
            </a:extLst>
          </p:cNvPr>
          <p:cNvSpPr>
            <a:spLocks noGrp="1"/>
          </p:cNvSpPr>
          <p:nvPr>
            <p:ph type="body" idx="1"/>
          </p:nvPr>
        </p:nvSpPr>
        <p:spPr>
          <a:xfrm>
            <a:off x="392986" y="1255817"/>
            <a:ext cx="8358027" cy="5222038"/>
          </a:xfrm>
        </p:spPr>
        <p:txBody>
          <a:bodyPr>
            <a:noAutofit/>
          </a:bodyPr>
          <a:lstStyle/>
          <a:p>
            <a:r>
              <a:rPr lang="en-IN" sz="2400" dirty="0">
                <a:solidFill>
                  <a:srgbClr val="212121"/>
                </a:solidFill>
                <a:effectLst/>
                <a:latin typeface="Times New Roman" panose="02020603050405020304" pitchFamily="18" charset="0"/>
                <a:ea typeface="Times New Roman" panose="02020603050405020304" pitchFamily="18" charset="0"/>
              </a:rPr>
              <a:t>The ISIC (International Skin Imaging Collaboration) dataset is a widely used and comprehensive collection of </a:t>
            </a:r>
            <a:r>
              <a:rPr lang="en-IN" sz="2400" dirty="0" err="1">
                <a:solidFill>
                  <a:srgbClr val="212121"/>
                </a:solidFill>
                <a:effectLst/>
                <a:latin typeface="Times New Roman" panose="02020603050405020304" pitchFamily="18" charset="0"/>
                <a:ea typeface="Times New Roman" panose="02020603050405020304" pitchFamily="18" charset="0"/>
              </a:rPr>
              <a:t>dermatoscopic</a:t>
            </a:r>
            <a:r>
              <a:rPr lang="en-IN" sz="2400" dirty="0">
                <a:solidFill>
                  <a:srgbClr val="212121"/>
                </a:solidFill>
                <a:effectLst/>
                <a:latin typeface="Times New Roman" panose="02020603050405020304" pitchFamily="18" charset="0"/>
                <a:ea typeface="Times New Roman" panose="02020603050405020304" pitchFamily="18" charset="0"/>
              </a:rPr>
              <a:t> images for research and development in the field of dermatology, particularly in the context of skin cancer detection. Here are more details about the ISIC dataset:</a:t>
            </a:r>
            <a:endParaRPr lang="en-IN" sz="2400" dirty="0">
              <a:effectLst/>
              <a:latin typeface="Times New Roman" panose="02020603050405020304" pitchFamily="18" charset="0"/>
              <a:ea typeface="Times New Roman" panose="02020603050405020304" pitchFamily="18" charset="0"/>
            </a:endParaRPr>
          </a:p>
          <a:p>
            <a:pPr marL="114300" indent="0">
              <a:buNone/>
            </a:pPr>
            <a:r>
              <a:rPr lang="en-IN" sz="2400" b="1" dirty="0">
                <a:solidFill>
                  <a:srgbClr val="212121"/>
                </a:solidFill>
                <a:effectLst/>
                <a:latin typeface="Times New Roman" panose="02020603050405020304" pitchFamily="18" charset="0"/>
                <a:ea typeface="Times New Roman" panose="02020603050405020304" pitchFamily="18" charset="0"/>
              </a:rPr>
              <a:t> ISIC Archive:</a:t>
            </a:r>
            <a:endParaRPr lang="en-IN" sz="2400" dirty="0">
              <a:effectLst/>
              <a:latin typeface="Times New Roman" panose="02020603050405020304" pitchFamily="18" charset="0"/>
              <a:ea typeface="Times New Roman" panose="02020603050405020304" pitchFamily="18" charset="0"/>
            </a:endParaRPr>
          </a:p>
          <a:p>
            <a:pPr marL="0" lvl="0" indent="0">
              <a:buSzPts val="1000"/>
              <a:buNone/>
              <a:tabLst>
                <a:tab pos="457200" algn="l"/>
              </a:tabLst>
            </a:pPr>
            <a:r>
              <a:rPr lang="en-IN" sz="2400" b="1" dirty="0">
                <a:solidFill>
                  <a:srgbClr val="212121"/>
                </a:solidFill>
                <a:effectLst/>
                <a:latin typeface="Times New Roman" panose="02020603050405020304" pitchFamily="18" charset="0"/>
                <a:ea typeface="Times New Roman" panose="02020603050405020304" pitchFamily="18" charset="0"/>
              </a:rPr>
              <a:t>	Link:</a:t>
            </a:r>
            <a:r>
              <a:rPr lang="en-IN" sz="2400" dirty="0">
                <a:solidFill>
                  <a:srgbClr val="212121"/>
                </a:solidFill>
                <a:effectLst/>
                <a:latin typeface="Times New Roman" panose="02020603050405020304" pitchFamily="18" charset="0"/>
                <a:ea typeface="Times New Roman" panose="02020603050405020304" pitchFamily="18" charset="0"/>
              </a:rPr>
              <a:t> </a:t>
            </a:r>
            <a:r>
              <a:rPr lang="en-IN" sz="2400" u="sng" dirty="0">
                <a:solidFill>
                  <a:srgbClr val="212121"/>
                </a:solidFill>
                <a:effectLst/>
                <a:latin typeface="Times New Roman" panose="02020603050405020304" pitchFamily="18" charset="0"/>
                <a:ea typeface="Times New Roman" panose="02020603050405020304" pitchFamily="18" charset="0"/>
                <a:hlinkClick r:id="rId2"/>
              </a:rPr>
              <a:t>ISIC Archive</a:t>
            </a:r>
            <a:endParaRPr lang="en-IN" sz="2400" u="sng" dirty="0">
              <a:solidFill>
                <a:srgbClr val="212121"/>
              </a:solidFill>
              <a:latin typeface="Times New Roman" panose="02020603050405020304" pitchFamily="18" charset="0"/>
              <a:ea typeface="Times New Roman" panose="02020603050405020304" pitchFamily="18" charset="0"/>
            </a:endParaRPr>
          </a:p>
          <a:p>
            <a:pPr marL="0" lvl="0" indent="0">
              <a:buSzPts val="1000"/>
              <a:buNone/>
              <a:tabLst>
                <a:tab pos="457200" algn="l"/>
              </a:tabLst>
            </a:pPr>
            <a:r>
              <a:rPr lang="en-IN" sz="2400" dirty="0">
                <a:solidFill>
                  <a:srgbClr val="212121"/>
                </a:solidFill>
                <a:latin typeface="Times New Roman" panose="02020603050405020304" pitchFamily="18" charset="0"/>
                <a:ea typeface="Times New Roman" panose="02020603050405020304" pitchFamily="18" charset="0"/>
              </a:rPr>
              <a:t>	</a:t>
            </a:r>
            <a:r>
              <a:rPr lang="en-IN" sz="2400" b="1" dirty="0">
                <a:solidFill>
                  <a:srgbClr val="212121"/>
                </a:solidFill>
                <a:effectLst/>
                <a:latin typeface="Times New Roman" panose="02020603050405020304" pitchFamily="18" charset="0"/>
                <a:ea typeface="Times New Roman" panose="02020603050405020304" pitchFamily="18" charset="0"/>
              </a:rPr>
              <a:t>Key Features:</a:t>
            </a:r>
            <a:endParaRPr lang="en-IN" sz="2400" dirty="0">
              <a:effectLst/>
              <a:latin typeface="Times New Roman" panose="02020603050405020304" pitchFamily="18" charset="0"/>
              <a:ea typeface="Times New Roman" panose="02020603050405020304" pitchFamily="18" charset="0"/>
            </a:endParaRPr>
          </a:p>
          <a:p>
            <a:pPr marL="342900" lvl="0">
              <a:buSzPts val="1000"/>
              <a:buFont typeface="Wingdings" panose="05000000000000000000" pitchFamily="2" charset="2"/>
              <a:buChar char="v"/>
              <a:tabLst>
                <a:tab pos="457200" algn="l"/>
              </a:tabLst>
            </a:pPr>
            <a:r>
              <a:rPr lang="en-IN" sz="2400" b="1" dirty="0">
                <a:solidFill>
                  <a:srgbClr val="212121"/>
                </a:solidFill>
                <a:effectLst/>
                <a:latin typeface="Times New Roman" panose="02020603050405020304" pitchFamily="18" charset="0"/>
                <a:ea typeface="Times New Roman" panose="02020603050405020304" pitchFamily="18" charset="0"/>
              </a:rPr>
              <a:t>Diversity of Lesions:</a:t>
            </a:r>
            <a:r>
              <a:rPr lang="en-IN" sz="2400" dirty="0">
                <a:solidFill>
                  <a:srgbClr val="212121"/>
                </a:solidFill>
                <a:effectLst/>
                <a:latin typeface="Times New Roman" panose="02020603050405020304" pitchFamily="18" charset="0"/>
                <a:ea typeface="Times New Roman" panose="02020603050405020304" pitchFamily="18" charset="0"/>
              </a:rPr>
              <a:t> The ISIC dataset encompasses a diverse range of skin lesions, including both benign and malignant cases. This diversity is crucial for training machine learning models to recognize various skin conditions accurately.</a:t>
            </a:r>
          </a:p>
          <a:p>
            <a:pPr marL="114300" indent="0" algn="just">
              <a:buNone/>
            </a:pPr>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E509C51-CA32-EAA5-80CE-73B2602215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1679081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BA9E5C-B89B-38AE-057F-46A1AE7A83B4}"/>
              </a:ext>
            </a:extLst>
          </p:cNvPr>
          <p:cNvSpPr>
            <a:spLocks noGrp="1"/>
          </p:cNvSpPr>
          <p:nvPr>
            <p:ph type="body" idx="1"/>
          </p:nvPr>
        </p:nvSpPr>
        <p:spPr>
          <a:xfrm>
            <a:off x="537329" y="518474"/>
            <a:ext cx="8059916" cy="6004874"/>
          </a:xfrm>
        </p:spPr>
        <p:txBody>
          <a:bodyPr>
            <a:noAutofit/>
          </a:bodyPr>
          <a:lstStyle/>
          <a:p>
            <a:pPr marL="342900" lvl="0" indent="-342900">
              <a:buSzPts val="1000"/>
              <a:buFont typeface="Symbol" panose="05050102010706020507" pitchFamily="18" charset="2"/>
              <a:buChar char=""/>
              <a:tabLst>
                <a:tab pos="457200" algn="l"/>
              </a:tabLst>
            </a:pPr>
            <a:r>
              <a:rPr lang="en-IN" sz="2400" b="1" dirty="0">
                <a:solidFill>
                  <a:srgbClr val="212121"/>
                </a:solidFill>
                <a:effectLst/>
                <a:latin typeface="Times New Roman" panose="02020603050405020304" pitchFamily="18" charset="0"/>
                <a:ea typeface="Times New Roman" panose="02020603050405020304" pitchFamily="18" charset="0"/>
              </a:rPr>
              <a:t>Annotations and Ground Truth:</a:t>
            </a:r>
            <a:r>
              <a:rPr lang="en-IN" sz="2400" dirty="0">
                <a:solidFill>
                  <a:srgbClr val="212121"/>
                </a:solidFill>
                <a:effectLst/>
                <a:latin typeface="Times New Roman" panose="02020603050405020304" pitchFamily="18" charset="0"/>
                <a:ea typeface="Times New Roman" panose="02020603050405020304" pitchFamily="18" charset="0"/>
              </a:rPr>
              <a:t> Many images in the ISIC dataset come with expert annotations and ground truth labels. These annotations provide information about the type of skin lesion (e.g., nevus, melanoma) and serve as valuable training data for supervised machine learning algorithms.</a:t>
            </a:r>
          </a:p>
          <a:p>
            <a:pPr marL="342900" lvl="0" indent="-342900">
              <a:buSzPts val="1000"/>
              <a:buFont typeface="Symbol" panose="05050102010706020507" pitchFamily="18" charset="2"/>
              <a:buChar char=""/>
              <a:tabLst>
                <a:tab pos="457200" algn="l"/>
              </a:tabLst>
            </a:pPr>
            <a:r>
              <a:rPr lang="en-IN" sz="2400" b="1" dirty="0">
                <a:solidFill>
                  <a:srgbClr val="212121"/>
                </a:solidFill>
                <a:effectLst/>
                <a:latin typeface="Times New Roman" panose="02020603050405020304" pitchFamily="18" charset="0"/>
                <a:ea typeface="Times New Roman" panose="02020603050405020304" pitchFamily="18" charset="0"/>
              </a:rPr>
              <a:t>High-Quality </a:t>
            </a:r>
            <a:r>
              <a:rPr lang="en-IN" sz="2400" b="1" dirty="0" err="1">
                <a:solidFill>
                  <a:srgbClr val="212121"/>
                </a:solidFill>
                <a:effectLst/>
                <a:latin typeface="Times New Roman" panose="02020603050405020304" pitchFamily="18" charset="0"/>
                <a:ea typeface="Times New Roman" panose="02020603050405020304" pitchFamily="18" charset="0"/>
              </a:rPr>
              <a:t>Dermatoscopic</a:t>
            </a:r>
            <a:r>
              <a:rPr lang="en-IN" sz="2400" b="1" dirty="0">
                <a:solidFill>
                  <a:srgbClr val="212121"/>
                </a:solidFill>
                <a:effectLst/>
                <a:latin typeface="Times New Roman" panose="02020603050405020304" pitchFamily="18" charset="0"/>
                <a:ea typeface="Times New Roman" panose="02020603050405020304" pitchFamily="18" charset="0"/>
              </a:rPr>
              <a:t> Images:</a:t>
            </a:r>
            <a:r>
              <a:rPr lang="en-IN" sz="2400" dirty="0">
                <a:solidFill>
                  <a:srgbClr val="212121"/>
                </a:solidFill>
                <a:effectLst/>
                <a:latin typeface="Times New Roman" panose="02020603050405020304" pitchFamily="18" charset="0"/>
                <a:ea typeface="Times New Roman" panose="02020603050405020304" pitchFamily="18" charset="0"/>
              </a:rPr>
              <a:t> The dataset includes high-quality </a:t>
            </a:r>
            <a:r>
              <a:rPr lang="en-IN" sz="2400" dirty="0" err="1">
                <a:solidFill>
                  <a:srgbClr val="212121"/>
                </a:solidFill>
                <a:effectLst/>
                <a:latin typeface="Times New Roman" panose="02020603050405020304" pitchFamily="18" charset="0"/>
                <a:ea typeface="Times New Roman" panose="02020603050405020304" pitchFamily="18" charset="0"/>
              </a:rPr>
              <a:t>dermatoscopic</a:t>
            </a:r>
            <a:r>
              <a:rPr lang="en-IN" sz="2400" dirty="0">
                <a:solidFill>
                  <a:srgbClr val="212121"/>
                </a:solidFill>
                <a:effectLst/>
                <a:latin typeface="Times New Roman" panose="02020603050405020304" pitchFamily="18" charset="0"/>
                <a:ea typeface="Times New Roman" panose="02020603050405020304" pitchFamily="18" charset="0"/>
              </a:rPr>
              <a:t> images, which are images taken using a </a:t>
            </a:r>
            <a:r>
              <a:rPr lang="en-IN" sz="2400" dirty="0" err="1">
                <a:solidFill>
                  <a:srgbClr val="212121"/>
                </a:solidFill>
                <a:effectLst/>
                <a:latin typeface="Times New Roman" panose="02020603050405020304" pitchFamily="18" charset="0"/>
                <a:ea typeface="Times New Roman" panose="02020603050405020304" pitchFamily="18" charset="0"/>
              </a:rPr>
              <a:t>dermatoscope</a:t>
            </a:r>
            <a:r>
              <a:rPr lang="en-IN" sz="2400" dirty="0">
                <a:solidFill>
                  <a:srgbClr val="212121"/>
                </a:solidFill>
                <a:effectLst/>
                <a:latin typeface="Times New Roman" panose="02020603050405020304" pitchFamily="18" charset="0"/>
                <a:ea typeface="Times New Roman" panose="02020603050405020304" pitchFamily="18" charset="0"/>
              </a:rPr>
              <a:t>—a specialized tool that allows for the examination of skin lesions with increased magnification and illumination.</a:t>
            </a:r>
          </a:p>
          <a:p>
            <a:pPr marL="342900" lvl="0" indent="-342900">
              <a:buSzPts val="1000"/>
              <a:buFont typeface="Symbol" panose="05050102010706020507" pitchFamily="18" charset="2"/>
              <a:buChar char=""/>
              <a:tabLst>
                <a:tab pos="457200" algn="l"/>
              </a:tabLst>
            </a:pPr>
            <a:r>
              <a:rPr lang="en-IN" sz="2400" b="1" dirty="0">
                <a:solidFill>
                  <a:srgbClr val="212121"/>
                </a:solidFill>
                <a:effectLst/>
                <a:latin typeface="Times New Roman" panose="02020603050405020304" pitchFamily="18" charset="0"/>
                <a:ea typeface="Times New Roman" panose="02020603050405020304" pitchFamily="18" charset="0"/>
              </a:rPr>
              <a:t>Large Scale:</a:t>
            </a:r>
            <a:r>
              <a:rPr lang="en-IN" sz="2400" dirty="0">
                <a:solidFill>
                  <a:srgbClr val="212121"/>
                </a:solidFill>
                <a:effectLst/>
                <a:latin typeface="Times New Roman" panose="02020603050405020304" pitchFamily="18" charset="0"/>
                <a:ea typeface="Times New Roman" panose="02020603050405020304" pitchFamily="18" charset="0"/>
              </a:rPr>
              <a:t> With a large number of images, the ISIC dataset provides a significant amount of data for both training and testing machine learning models. This large-scale nature helps in developing robust models that can generalize well to different types of skin lesions.</a:t>
            </a:r>
          </a:p>
          <a:p>
            <a:pPr marL="114300" indent="0" algn="just">
              <a:buNone/>
            </a:pPr>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CF80F29-3266-E033-D5D4-303099F4AB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677211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F27417-3DA8-3C78-1BD0-08554F072E10}"/>
              </a:ext>
            </a:extLst>
          </p:cNvPr>
          <p:cNvSpPr>
            <a:spLocks noGrp="1"/>
          </p:cNvSpPr>
          <p:nvPr>
            <p:ph type="body" idx="1"/>
          </p:nvPr>
        </p:nvSpPr>
        <p:spPr>
          <a:xfrm>
            <a:off x="593889" y="707010"/>
            <a:ext cx="8092911" cy="5419153"/>
          </a:xfrm>
        </p:spPr>
        <p:txBody>
          <a:bodyPr/>
          <a:lstStyle/>
          <a:p>
            <a:endParaRPr lang="en-IN" dirty="0"/>
          </a:p>
        </p:txBody>
      </p:sp>
      <p:sp>
        <p:nvSpPr>
          <p:cNvPr id="4" name="Slide Number Placeholder 3">
            <a:extLst>
              <a:ext uri="{FF2B5EF4-FFF2-40B4-BE49-F238E27FC236}">
                <a16:creationId xmlns:a16="http://schemas.microsoft.com/office/drawing/2014/main" id="{7D59E03B-6A9F-82D3-EF82-0C893B787C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2" name="Picture 1">
            <a:extLst>
              <a:ext uri="{FF2B5EF4-FFF2-40B4-BE49-F238E27FC236}">
                <a16:creationId xmlns:a16="http://schemas.microsoft.com/office/drawing/2014/main" id="{288CC68C-B1C3-6C6A-2266-93D4E7AC99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54803"/>
            <a:ext cx="8327204" cy="5596187"/>
          </a:xfrm>
          <a:prstGeom prst="rect">
            <a:avLst/>
          </a:prstGeom>
          <a:noFill/>
          <a:ln>
            <a:noFill/>
          </a:ln>
        </p:spPr>
      </p:pic>
    </p:spTree>
    <p:extLst>
      <p:ext uri="{BB962C8B-B14F-4D97-AF65-F5344CB8AC3E}">
        <p14:creationId xmlns:p14="http://schemas.microsoft.com/office/powerpoint/2010/main" val="883676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a:spLocks noGrp="1"/>
          </p:cNvSpPr>
          <p:nvPr>
            <p:ph type="body" idx="1"/>
          </p:nvPr>
        </p:nvSpPr>
        <p:spPr>
          <a:xfrm>
            <a:off x="466626" y="1918355"/>
            <a:ext cx="8375716" cy="4939645"/>
          </a:xfrm>
          <a:prstGeom prst="rect">
            <a:avLst/>
          </a:prstGeom>
          <a:noFill/>
          <a:ln>
            <a:noFill/>
          </a:ln>
        </p:spPr>
        <p:txBody>
          <a:bodyPr spcFirstLastPara="1" wrap="square" lIns="91425" tIns="45700" rIns="91425" bIns="45700" anchor="t" anchorCtr="0">
            <a:noAutofit/>
          </a:bodyPr>
          <a:lstStyle/>
          <a:p>
            <a:pPr marL="342900" lvl="0" algn="just" rtl="0">
              <a:spcBef>
                <a:spcPts val="0"/>
              </a:spcBef>
              <a:spcAft>
                <a:spcPts val="0"/>
              </a:spcAft>
              <a:buClr>
                <a:schemeClr val="dk1"/>
              </a:buClr>
              <a:buSzPts val="3200"/>
              <a:buFont typeface="Wingdings" panose="05000000000000000000" pitchFamily="2" charset="2"/>
              <a:buChar char="Ø"/>
            </a:pPr>
            <a:r>
              <a:rPr lang="en-US" sz="2400" kern="0" dirty="0">
                <a:effectLst/>
                <a:latin typeface="Times New Roman" panose="02020603050405020304" pitchFamily="18" charset="0"/>
                <a:ea typeface="Times New Roman" panose="02020603050405020304" pitchFamily="18" charset="0"/>
              </a:rPr>
              <a:t>Proposed model deals with the Skin cancer detection and stage prediction that</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provides</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the</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relevant</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information</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for</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the</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patients,</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so</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that</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the</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appropriate</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treatment</a:t>
            </a:r>
            <a:r>
              <a:rPr lang="en-US" sz="2400" kern="0" spc="-10"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can</a:t>
            </a:r>
            <a:r>
              <a:rPr lang="en-US" sz="2400" kern="0" spc="-80"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be</a:t>
            </a:r>
            <a:r>
              <a:rPr lang="en-US" sz="2400" kern="0" spc="-30"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taken</a:t>
            </a:r>
          </a:p>
          <a:p>
            <a:pPr marL="342900" lvl="0" algn="just" rtl="0">
              <a:spcBef>
                <a:spcPts val="0"/>
              </a:spcBef>
              <a:spcAft>
                <a:spcPts val="0"/>
              </a:spcAft>
              <a:buClr>
                <a:schemeClr val="dk1"/>
              </a:buClr>
              <a:buSzPts val="3200"/>
              <a:buFont typeface="Wingdings" panose="05000000000000000000" pitchFamily="2" charset="2"/>
              <a:buChar char="Ø"/>
            </a:pPr>
            <a:r>
              <a:rPr lang="en-US" sz="2400" kern="0" dirty="0">
                <a:effectLst/>
                <a:latin typeface="Times New Roman" panose="02020603050405020304" pitchFamily="18" charset="0"/>
                <a:ea typeface="Times New Roman" panose="02020603050405020304" pitchFamily="18" charset="0"/>
              </a:rPr>
              <a:t>Proposed</a:t>
            </a:r>
            <a:r>
              <a:rPr lang="en-US" sz="2400" kern="0" spc="-30"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system</a:t>
            </a:r>
            <a:r>
              <a:rPr lang="en-US" sz="2400" kern="0" spc="-80"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employs</a:t>
            </a:r>
            <a:r>
              <a:rPr lang="en-US" sz="2400" kern="0" spc="-2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Convolutional</a:t>
            </a:r>
            <a:r>
              <a:rPr lang="en-US" sz="2400" kern="0" spc="-30"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Neural</a:t>
            </a:r>
            <a:r>
              <a:rPr lang="en-US" sz="2400" kern="0" spc="-8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Network</a:t>
            </a:r>
            <a:r>
              <a:rPr lang="en-US" sz="2400" kern="0" spc="-33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which</a:t>
            </a:r>
            <a:r>
              <a:rPr lang="en-US" sz="2400" kern="0" spc="-80"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provides</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a</a:t>
            </a:r>
            <a:r>
              <a:rPr lang="en-US" sz="2400" kern="0" spc="-30"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major</a:t>
            </a:r>
            <a:r>
              <a:rPr lang="en-US" sz="2400" kern="0" spc="-3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advantage</a:t>
            </a:r>
            <a:r>
              <a:rPr lang="en-US" sz="2400" kern="0" spc="-20"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of</a:t>
            </a:r>
            <a:r>
              <a:rPr lang="en-US" sz="2400" kern="0" spc="-8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reproducing</a:t>
            </a:r>
            <a:r>
              <a:rPr lang="en-US" sz="2400" kern="0" spc="-7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the</a:t>
            </a:r>
            <a:r>
              <a:rPr lang="en-US" sz="2400" kern="0" spc="-5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expected outcome based</a:t>
            </a:r>
            <a:r>
              <a:rPr lang="en-US" sz="2400" kern="0" spc="-30"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on</a:t>
            </a:r>
            <a:r>
              <a:rPr lang="en-US" sz="2400" kern="0" spc="-33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the weight factors and activation function.</a:t>
            </a:r>
          </a:p>
          <a:p>
            <a:pPr marL="342900" lvl="0" algn="just" rtl="0">
              <a:spcBef>
                <a:spcPts val="0"/>
              </a:spcBef>
              <a:spcAft>
                <a:spcPts val="0"/>
              </a:spcAft>
              <a:buClr>
                <a:schemeClr val="dk1"/>
              </a:buClr>
              <a:buSzPts val="3200"/>
              <a:buFont typeface="Wingdings" panose="05000000000000000000" pitchFamily="2" charset="2"/>
              <a:buChar char="Ø"/>
            </a:pPr>
            <a:r>
              <a:rPr lang="en-US" sz="2400" kern="0" dirty="0">
                <a:effectLst/>
                <a:latin typeface="Times New Roman" panose="02020603050405020304" pitchFamily="18" charset="0"/>
                <a:ea typeface="Times New Roman" panose="02020603050405020304" pitchFamily="18" charset="0"/>
              </a:rPr>
              <a:t>This eliminates the cost that is spent</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on</a:t>
            </a:r>
            <a:r>
              <a:rPr lang="en-US" sz="2400" kern="0" spc="-5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expensive</a:t>
            </a:r>
            <a:r>
              <a:rPr lang="en-US" sz="2400" kern="0" spc="-20"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treatment.</a:t>
            </a:r>
            <a:r>
              <a:rPr lang="en-US" sz="2400" kern="0" spc="10" dirty="0">
                <a:effectLst/>
                <a:latin typeface="Times New Roman" panose="02020603050405020304" pitchFamily="18" charset="0"/>
                <a:ea typeface="Times New Roman" panose="02020603050405020304" pitchFamily="18" charset="0"/>
              </a:rPr>
              <a:t> </a:t>
            </a:r>
          </a:p>
          <a:p>
            <a:pPr marL="342900" algn="just">
              <a:spcBef>
                <a:spcPts val="0"/>
              </a:spcBef>
              <a:buSzPts val="3200"/>
              <a:buFont typeface="Wingdings" panose="05000000000000000000" pitchFamily="2" charset="2"/>
              <a:buChar char="Ø"/>
            </a:pPr>
            <a:r>
              <a:rPr lang="en-US" sz="2400" dirty="0">
                <a:effectLst/>
                <a:latin typeface="Times New Roman" panose="02020603050405020304" pitchFamily="18" charset="0"/>
                <a:ea typeface="Times New Roman" panose="02020603050405020304" pitchFamily="18" charset="0"/>
              </a:rPr>
              <a:t>The proposed system was tested for a ISIC (International Skin Imaging</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Collaboration)</a:t>
            </a:r>
            <a:r>
              <a:rPr lang="en-US" sz="2400" spc="-7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dataset</a:t>
            </a:r>
            <a:r>
              <a:rPr lang="en-US" sz="2400" spc="-5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of</a:t>
            </a:r>
            <a:r>
              <a:rPr lang="en-US" sz="2400" spc="-7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image</a:t>
            </a:r>
            <a:r>
              <a:rPr lang="en-US" sz="2400" spc="-4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dimensions</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620*250</a:t>
            </a:r>
            <a:r>
              <a:rPr lang="en-US" sz="2400" spc="-4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pixels.</a:t>
            </a:r>
            <a:r>
              <a:rPr lang="en-US" sz="2400" spc="-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System</a:t>
            </a:r>
            <a:r>
              <a:rPr lang="en-US" sz="2400" spc="-7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mainly</a:t>
            </a:r>
            <a:r>
              <a:rPr lang="en-US" sz="2400" spc="-3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concentrated</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on</a:t>
            </a:r>
            <a:r>
              <a:rPr lang="en-US" sz="2400" spc="-4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results</a:t>
            </a:r>
            <a:r>
              <a:rPr lang="en-US" sz="2400" spc="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of</a:t>
            </a:r>
            <a:r>
              <a:rPr lang="en-US" sz="2400" spc="-5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skin</a:t>
            </a:r>
            <a:r>
              <a:rPr lang="en-US" sz="2400" spc="-4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characters.</a:t>
            </a:r>
            <a:endParaRPr lang="en-IN" sz="2400" dirty="0">
              <a:effectLst/>
              <a:latin typeface="Times New Roman" panose="02020603050405020304" pitchFamily="18" charset="0"/>
              <a:ea typeface="Times New Roman" panose="02020603050405020304" pitchFamily="18" charset="0"/>
            </a:endParaRPr>
          </a:p>
          <a:p>
            <a:pPr marL="342900" lvl="0" algn="just" rtl="0">
              <a:spcBef>
                <a:spcPts val="0"/>
              </a:spcBef>
              <a:spcAft>
                <a:spcPts val="0"/>
              </a:spcAft>
              <a:buClr>
                <a:schemeClr val="dk1"/>
              </a:buClr>
              <a:buSzPts val="32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
        <p:nvSpPr>
          <p:cNvPr id="109" name="Google Shape;109;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 name="TextBox 1">
            <a:extLst>
              <a:ext uri="{FF2B5EF4-FFF2-40B4-BE49-F238E27FC236}">
                <a16:creationId xmlns:a16="http://schemas.microsoft.com/office/drawing/2014/main" id="{6D649D19-19A9-E829-D758-57E6F1926E54}"/>
              </a:ext>
            </a:extLst>
          </p:cNvPr>
          <p:cNvSpPr txBox="1"/>
          <p:nvPr/>
        </p:nvSpPr>
        <p:spPr>
          <a:xfrm>
            <a:off x="1384994" y="807857"/>
            <a:ext cx="6099142" cy="553998"/>
          </a:xfrm>
          <a:prstGeom prst="rect">
            <a:avLst/>
          </a:prstGeom>
          <a:noFill/>
        </p:spPr>
        <p:txBody>
          <a:bodyPr wrap="square" rtlCol="0">
            <a:spAutoFit/>
          </a:bodyPr>
          <a:lstStyle/>
          <a:p>
            <a:pPr algn="ctr"/>
            <a:r>
              <a:rPr lang="en-IN" sz="3000" b="1" dirty="0">
                <a:latin typeface="Times New Roman" panose="02020603050405020304" pitchFamily="18" charset="0"/>
                <a:cs typeface="Times New Roman" panose="02020603050405020304" pitchFamily="18" charset="0"/>
              </a:rPr>
              <a:t>PROPOSED RESEARCH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30822" y="342107"/>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dirty="0">
                <a:latin typeface="Palatino Linotype"/>
                <a:ea typeface="Palatino Linotype"/>
                <a:cs typeface="Palatino Linotype"/>
                <a:sym typeface="Palatino Linotype"/>
              </a:rPr>
              <a:t>      </a:t>
            </a:r>
            <a:r>
              <a:rPr lang="en-US" b="1" dirty="0">
                <a:latin typeface="Times New Roman" panose="02020603050405020304" pitchFamily="18" charset="0"/>
                <a:ea typeface="Tahoma" panose="020B0604030504040204" pitchFamily="34" charset="0"/>
                <a:cs typeface="Times New Roman" panose="02020603050405020304" pitchFamily="18" charset="0"/>
                <a:sym typeface="Palatino Linotype"/>
              </a:rPr>
              <a:t>Table of contents</a:t>
            </a:r>
            <a:endParaRPr b="1" dirty="0">
              <a:latin typeface="Times New Roman" panose="02020603050405020304" pitchFamily="18" charset="0"/>
              <a:ea typeface="Tahoma" panose="020B0604030504040204" pitchFamily="34" charset="0"/>
              <a:cs typeface="Times New Roman" panose="02020603050405020304" pitchFamily="18" charset="0"/>
              <a:sym typeface="Palatino Linotype"/>
            </a:endParaRPr>
          </a:p>
        </p:txBody>
      </p:sp>
      <p:sp>
        <p:nvSpPr>
          <p:cNvPr id="97" name="Google Shape;97;p2"/>
          <p:cNvSpPr txBox="1">
            <a:spLocks noGrp="1"/>
          </p:cNvSpPr>
          <p:nvPr>
            <p:ph type="body" idx="1"/>
          </p:nvPr>
        </p:nvSpPr>
        <p:spPr>
          <a:xfrm>
            <a:off x="457200" y="1600200"/>
            <a:ext cx="8229600" cy="4756150"/>
          </a:xfrm>
          <a:prstGeom prst="rect">
            <a:avLst/>
          </a:prstGeom>
          <a:noFill/>
          <a:ln>
            <a:noFill/>
          </a:ln>
        </p:spPr>
        <p:txBody>
          <a:bodyPr spcFirstLastPara="1" wrap="square" lIns="91425" tIns="45700" rIns="91425" bIns="45700" anchor="t" anchorCtr="0">
            <a:normAutofit fontScale="92500" lnSpcReduction="20000"/>
          </a:bodyPr>
          <a:lstStyle/>
          <a:p>
            <a:pPr marL="457200" lvl="0" indent="-304007" algn="l" rtl="0">
              <a:lnSpc>
                <a:spcPct val="150000"/>
              </a:lnSpc>
              <a:spcBef>
                <a:spcPts val="0"/>
              </a:spcBef>
              <a:spcAft>
                <a:spcPts val="0"/>
              </a:spcAft>
              <a:buSzPct val="73076"/>
              <a:buFont typeface="Palatino Linotype"/>
              <a:buChar char="●"/>
            </a:pPr>
            <a:r>
              <a:rPr lang="en-US" sz="2400" dirty="0">
                <a:latin typeface="Times New Roman" panose="02020603050405020304" pitchFamily="18" charset="0"/>
                <a:ea typeface="Palatino Linotype"/>
                <a:cs typeface="Times New Roman" panose="02020603050405020304" pitchFamily="18" charset="0"/>
                <a:sym typeface="Palatino Linotype"/>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Abstract</a:t>
            </a:r>
            <a:endParaRPr lang="en-US" sz="2400" dirty="0">
              <a:latin typeface="Times New Roman" panose="02020603050405020304" pitchFamily="18" charset="0"/>
              <a:ea typeface="Palatino Linotype"/>
              <a:cs typeface="Times New Roman" panose="02020603050405020304" pitchFamily="18" charset="0"/>
              <a:sym typeface="Palatino Linotype"/>
            </a:endParaRPr>
          </a:p>
          <a:p>
            <a:pPr marL="457200" lvl="0" indent="-304007" algn="l" rtl="0">
              <a:lnSpc>
                <a:spcPct val="150000"/>
              </a:lnSpc>
              <a:spcBef>
                <a:spcPts val="0"/>
              </a:spcBef>
              <a:spcAft>
                <a:spcPts val="0"/>
              </a:spcAft>
              <a:buSzPct val="73076"/>
              <a:buFont typeface="Palatino Linotype"/>
              <a:buChar char="●"/>
            </a:pPr>
            <a:r>
              <a:rPr lang="en-US" sz="2400" dirty="0">
                <a:latin typeface="Times New Roman" panose="02020603050405020304" pitchFamily="18" charset="0"/>
                <a:ea typeface="Palatino Linotype"/>
                <a:cs typeface="Times New Roman" panose="02020603050405020304" pitchFamily="18" charset="0"/>
                <a:sym typeface="Palatino Linotype"/>
              </a:rPr>
              <a:t>Objectives</a:t>
            </a:r>
          </a:p>
          <a:p>
            <a:pPr marL="457200" lvl="0" indent="-304007" algn="l" rtl="0">
              <a:lnSpc>
                <a:spcPct val="150000"/>
              </a:lnSpc>
              <a:spcBef>
                <a:spcPts val="0"/>
              </a:spcBef>
              <a:spcAft>
                <a:spcPts val="0"/>
              </a:spcAft>
              <a:buSzPct val="73076"/>
              <a:buFont typeface="Palatino Linotype"/>
              <a:buChar char="●"/>
            </a:pPr>
            <a:r>
              <a:rPr lang="en-US" sz="2400" dirty="0">
                <a:latin typeface="Times New Roman" panose="02020603050405020304" pitchFamily="18" charset="0"/>
                <a:ea typeface="Palatino Linotype"/>
                <a:cs typeface="Times New Roman" panose="02020603050405020304" pitchFamily="18" charset="0"/>
                <a:sym typeface="Palatino Linotype"/>
              </a:rPr>
              <a:t>Literature Review</a:t>
            </a:r>
          </a:p>
          <a:p>
            <a:pPr marL="457200" lvl="0" indent="-304007" algn="l" rtl="0">
              <a:lnSpc>
                <a:spcPct val="150000"/>
              </a:lnSpc>
              <a:spcBef>
                <a:spcPts val="0"/>
              </a:spcBef>
              <a:spcAft>
                <a:spcPts val="0"/>
              </a:spcAft>
              <a:buSzPct val="73076"/>
              <a:buFont typeface="Palatino Linotype"/>
              <a:buChar char="●"/>
            </a:pPr>
            <a:r>
              <a:rPr lang="en-US" sz="2400" dirty="0">
                <a:latin typeface="Times New Roman" panose="02020603050405020304" pitchFamily="18" charset="0"/>
                <a:ea typeface="Palatino Linotype"/>
                <a:cs typeface="Times New Roman" panose="02020603050405020304" pitchFamily="18" charset="0"/>
                <a:sym typeface="Palatino Linotype"/>
              </a:rPr>
              <a:t>Design Diagrams</a:t>
            </a:r>
          </a:p>
          <a:p>
            <a:pPr marL="457200" lvl="0" indent="-304006" algn="l" rtl="0">
              <a:lnSpc>
                <a:spcPct val="150000"/>
              </a:lnSpc>
              <a:spcBef>
                <a:spcPts val="0"/>
              </a:spcBef>
              <a:spcAft>
                <a:spcPts val="0"/>
              </a:spcAft>
              <a:buSzPct val="73076"/>
              <a:buFont typeface="Palatino Linotype"/>
              <a:buChar char="●"/>
            </a:pPr>
            <a:r>
              <a:rPr lang="en-US" sz="2400" dirty="0">
                <a:latin typeface="Times New Roman" panose="02020603050405020304" pitchFamily="18" charset="0"/>
                <a:ea typeface="Palatino Linotype"/>
                <a:cs typeface="Times New Roman" panose="02020603050405020304" pitchFamily="18" charset="0"/>
                <a:sym typeface="Palatino Linotype"/>
              </a:rPr>
              <a:t>Algorithms Used</a:t>
            </a:r>
          </a:p>
          <a:p>
            <a:pPr marL="457200" lvl="0" indent="-304006" algn="l" rtl="0">
              <a:lnSpc>
                <a:spcPct val="150000"/>
              </a:lnSpc>
              <a:spcBef>
                <a:spcPts val="0"/>
              </a:spcBef>
              <a:spcAft>
                <a:spcPts val="0"/>
              </a:spcAft>
              <a:buSzPct val="73076"/>
              <a:buFont typeface="Palatino Linotype"/>
              <a:buChar char="●"/>
            </a:pPr>
            <a:r>
              <a:rPr lang="en-US" sz="2400" dirty="0">
                <a:latin typeface="Times New Roman" panose="02020603050405020304" pitchFamily="18" charset="0"/>
                <a:ea typeface="Palatino Linotype"/>
                <a:cs typeface="Times New Roman" panose="02020603050405020304" pitchFamily="18" charset="0"/>
                <a:sym typeface="Palatino Linotype"/>
              </a:rPr>
              <a:t>Dataset</a:t>
            </a:r>
          </a:p>
          <a:p>
            <a:pPr marL="457200" lvl="0" indent="-304006" algn="l" rtl="0">
              <a:lnSpc>
                <a:spcPct val="150000"/>
              </a:lnSpc>
              <a:spcBef>
                <a:spcPts val="0"/>
              </a:spcBef>
              <a:spcAft>
                <a:spcPts val="0"/>
              </a:spcAft>
              <a:buSzPct val="73076"/>
              <a:buFont typeface="Palatino Linotype"/>
              <a:buChar char="●"/>
            </a:pPr>
            <a:r>
              <a:rPr lang="en-US" sz="2400" dirty="0">
                <a:latin typeface="Times New Roman" panose="02020603050405020304" pitchFamily="18" charset="0"/>
                <a:ea typeface="Palatino Linotype"/>
                <a:cs typeface="Times New Roman" panose="02020603050405020304" pitchFamily="18" charset="0"/>
                <a:sym typeface="Palatino Linotype"/>
              </a:rPr>
              <a:t>Proposed Research</a:t>
            </a:r>
          </a:p>
          <a:p>
            <a:pPr marL="457200" lvl="0" indent="-304006" algn="l" rtl="0">
              <a:lnSpc>
                <a:spcPct val="150000"/>
              </a:lnSpc>
              <a:spcBef>
                <a:spcPts val="0"/>
              </a:spcBef>
              <a:spcAft>
                <a:spcPts val="0"/>
              </a:spcAft>
              <a:buSzPct val="73076"/>
              <a:buFont typeface="Palatino Linotype"/>
              <a:buChar char="●"/>
            </a:pPr>
            <a:r>
              <a:rPr lang="en-US" sz="2400" dirty="0">
                <a:latin typeface="Times New Roman" panose="02020603050405020304" pitchFamily="18" charset="0"/>
                <a:ea typeface="Palatino Linotype"/>
                <a:cs typeface="Times New Roman" panose="02020603050405020304" pitchFamily="18" charset="0"/>
                <a:sym typeface="Palatino Linotype"/>
              </a:rPr>
              <a:t>Implementation</a:t>
            </a:r>
          </a:p>
          <a:p>
            <a:pPr marL="457200" lvl="0" indent="-304006" algn="l" rtl="0">
              <a:lnSpc>
                <a:spcPct val="150000"/>
              </a:lnSpc>
              <a:spcBef>
                <a:spcPts val="0"/>
              </a:spcBef>
              <a:spcAft>
                <a:spcPts val="0"/>
              </a:spcAft>
              <a:buSzPct val="73076"/>
              <a:buFont typeface="Palatino Linotype"/>
              <a:buChar char="●"/>
            </a:pPr>
            <a:r>
              <a:rPr lang="en-US" sz="2400" dirty="0">
                <a:latin typeface="Times New Roman" panose="02020603050405020304" pitchFamily="18" charset="0"/>
                <a:ea typeface="Palatino Linotype"/>
                <a:cs typeface="Times New Roman" panose="02020603050405020304" pitchFamily="18" charset="0"/>
                <a:sym typeface="Palatino Linotype"/>
              </a:rPr>
              <a:t>Result </a:t>
            </a:r>
          </a:p>
          <a:p>
            <a:pPr marL="457200" lvl="0" indent="-304007" algn="l" rtl="0">
              <a:lnSpc>
                <a:spcPct val="150000"/>
              </a:lnSpc>
              <a:spcBef>
                <a:spcPts val="0"/>
              </a:spcBef>
              <a:spcAft>
                <a:spcPts val="0"/>
              </a:spcAft>
              <a:buSzPct val="73076"/>
              <a:buFont typeface="Palatino Linotype"/>
              <a:buChar char="●"/>
            </a:pPr>
            <a:r>
              <a:rPr lang="en-US" sz="2400" dirty="0">
                <a:latin typeface="Times New Roman" panose="02020603050405020304" pitchFamily="18" charset="0"/>
                <a:ea typeface="Palatino Linotype"/>
                <a:cs typeface="Times New Roman" panose="02020603050405020304" pitchFamily="18" charset="0"/>
                <a:sym typeface="Palatino Linotype"/>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References</a:t>
            </a:r>
            <a:endParaRPr lang="en-US" sz="2400" dirty="0">
              <a:latin typeface="Times New Roman" panose="02020603050405020304" pitchFamily="18" charset="0"/>
              <a:ea typeface="Palatino Linotype"/>
              <a:cs typeface="Times New Roman" panose="02020603050405020304" pitchFamily="18" charset="0"/>
              <a:sym typeface="Palatino Linotype"/>
            </a:endParaRPr>
          </a:p>
          <a:p>
            <a:pPr marL="457200" lvl="0" indent="-342900" algn="l" rtl="0">
              <a:spcBef>
                <a:spcPts val="0"/>
              </a:spcBef>
              <a:spcAft>
                <a:spcPts val="0"/>
              </a:spcAft>
              <a:buSzPts val="1800"/>
              <a:buFont typeface="Palatino Linotype"/>
              <a:buChar char="•"/>
            </a:pPr>
            <a:endParaRPr dirty="0">
              <a:latin typeface="Palatino Linotype"/>
              <a:ea typeface="Palatino Linotype"/>
              <a:cs typeface="Palatino Linotype"/>
              <a:sym typeface="Palatino Linotype"/>
            </a:endParaRPr>
          </a:p>
        </p:txBody>
      </p:sp>
      <p:sp>
        <p:nvSpPr>
          <p:cNvPr id="100" name="Google Shape;10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pic>
        <p:nvPicPr>
          <p:cNvPr id="101" name="Google Shape;101;p2"/>
          <p:cNvPicPr preferRelativeResize="0"/>
          <p:nvPr/>
        </p:nvPicPr>
        <p:blipFill rotWithShape="1">
          <a:blip r:embed="rId3">
            <a:alphaModFix/>
          </a:blip>
          <a:srcRect/>
          <a:stretch/>
        </p:blipFill>
        <p:spPr>
          <a:xfrm>
            <a:off x="7248925" y="202901"/>
            <a:ext cx="1705700" cy="575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2033F3-6070-0079-B5D5-52F45E3513F7}"/>
              </a:ext>
            </a:extLst>
          </p:cNvPr>
          <p:cNvSpPr>
            <a:spLocks noGrp="1"/>
          </p:cNvSpPr>
          <p:nvPr>
            <p:ph type="body" idx="1"/>
          </p:nvPr>
        </p:nvSpPr>
        <p:spPr>
          <a:xfrm>
            <a:off x="457200" y="1299259"/>
            <a:ext cx="8229600" cy="4525963"/>
          </a:xfrm>
        </p:spPr>
        <p:txBody>
          <a:bodyPr>
            <a:normAutofit/>
          </a:bodyPr>
          <a:lstStyle/>
          <a:p>
            <a:pPr>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P</a:t>
            </a:r>
            <a:r>
              <a:rPr lang="en-US" sz="2400" b="0" i="0" dirty="0">
                <a:solidFill>
                  <a:schemeClr val="tx1"/>
                </a:solidFill>
                <a:effectLst/>
                <a:latin typeface="Times New Roman" panose="02020603050405020304" pitchFamily="18" charset="0"/>
                <a:cs typeface="Times New Roman" panose="02020603050405020304" pitchFamily="18" charset="0"/>
              </a:rPr>
              <a:t>roposed research involves the development and implementation of an innovative skin disease classification system using deep learning techniques, specifically focusing on distinguishing between benign and malignant skin diseases.</a:t>
            </a:r>
          </a:p>
          <a:p>
            <a:pPr>
              <a:buFont typeface="Wingdings" panose="05000000000000000000" pitchFamily="2" charset="2"/>
              <a:buChar char="Ø"/>
            </a:pPr>
            <a:r>
              <a:rPr lang="en-US" sz="2400" b="0" i="0" dirty="0">
                <a:solidFill>
                  <a:schemeClr val="tx1"/>
                </a:solidFill>
                <a:effectLst/>
                <a:latin typeface="Times New Roman" panose="02020603050405020304" pitchFamily="18" charset="0"/>
                <a:cs typeface="Times New Roman" panose="02020603050405020304" pitchFamily="18" charset="0"/>
              </a:rPr>
              <a:t>The research aims to contribute to the field of medical image analysis and skin cancer detection by leveraging state-of-the-art technologies.</a:t>
            </a:r>
          </a:p>
          <a:p>
            <a:pPr>
              <a:buFont typeface="Wingdings" panose="05000000000000000000" pitchFamily="2" charset="2"/>
              <a:buChar char="Ø"/>
            </a:pPr>
            <a:r>
              <a:rPr lang="en-US" sz="2400" b="0" i="0" dirty="0">
                <a:solidFill>
                  <a:schemeClr val="tx1"/>
                </a:solidFill>
                <a:effectLst/>
                <a:latin typeface="Times New Roman" panose="02020603050405020304" pitchFamily="18" charset="0"/>
                <a:cs typeface="Times New Roman" panose="02020603050405020304" pitchFamily="18" charset="0"/>
              </a:rPr>
              <a:t>Utilize Convolutional Neural Networks (CNNs) for feature extraction and hierarchical representation of skin disease images.</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1B25964-C90F-474D-1A44-A382766C1D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71163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79F75-2C3C-AD2F-1828-A37A0311A903}"/>
              </a:ext>
            </a:extLst>
          </p:cNvPr>
          <p:cNvSpPr>
            <a:spLocks noGrp="1"/>
          </p:cNvSpPr>
          <p:nvPr>
            <p:ph type="title"/>
          </p:nvPr>
        </p:nvSpPr>
        <p:spPr>
          <a:xfrm>
            <a:off x="480963" y="136525"/>
            <a:ext cx="8229600" cy="1143000"/>
          </a:xfrm>
        </p:spPr>
        <p:txBody>
          <a:bodyPr/>
          <a:lstStyle/>
          <a:p>
            <a:r>
              <a:rPr lang="en-IN" b="1" dirty="0">
                <a:latin typeface="Times New Roman" panose="02020603050405020304" pitchFamily="18" charset="0"/>
                <a:cs typeface="Times New Roman" panose="02020603050405020304" pitchFamily="18" charset="0"/>
              </a:rPr>
              <a:t>IMPLEMENTATION</a:t>
            </a:r>
            <a:endParaRPr lang="en-IN" dirty="0"/>
          </a:p>
        </p:txBody>
      </p:sp>
      <p:sp>
        <p:nvSpPr>
          <p:cNvPr id="4" name="Slide Number Placeholder 3">
            <a:extLst>
              <a:ext uri="{FF2B5EF4-FFF2-40B4-BE49-F238E27FC236}">
                <a16:creationId xmlns:a16="http://schemas.microsoft.com/office/drawing/2014/main" id="{152FCEC5-9696-1517-C588-EBBDCF7A95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E5521A7A-88EC-0AD5-F730-80F2AF36D813}"/>
              </a:ext>
            </a:extLst>
          </p:cNvPr>
          <p:cNvPicPr>
            <a:picLocks noChangeAspect="1"/>
          </p:cNvPicPr>
          <p:nvPr/>
        </p:nvPicPr>
        <p:blipFill>
          <a:blip r:embed="rId2"/>
          <a:stretch>
            <a:fillRect/>
          </a:stretch>
        </p:blipFill>
        <p:spPr>
          <a:xfrm>
            <a:off x="123290" y="1391636"/>
            <a:ext cx="8887146" cy="4964714"/>
          </a:xfrm>
          <a:prstGeom prst="rect">
            <a:avLst/>
          </a:prstGeom>
        </p:spPr>
      </p:pic>
    </p:spTree>
    <p:extLst>
      <p:ext uri="{BB962C8B-B14F-4D97-AF65-F5344CB8AC3E}">
        <p14:creationId xmlns:p14="http://schemas.microsoft.com/office/powerpoint/2010/main" val="2062979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6EABCF-F515-9B99-939C-AB285ACB89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3" name="Picture 2">
            <a:extLst>
              <a:ext uri="{FF2B5EF4-FFF2-40B4-BE49-F238E27FC236}">
                <a16:creationId xmlns:a16="http://schemas.microsoft.com/office/drawing/2014/main" id="{A550CC2B-28A4-A918-B171-A991DEA468C5}"/>
              </a:ext>
            </a:extLst>
          </p:cNvPr>
          <p:cNvPicPr>
            <a:picLocks noChangeAspect="1"/>
          </p:cNvPicPr>
          <p:nvPr/>
        </p:nvPicPr>
        <p:blipFill>
          <a:blip r:embed="rId2"/>
          <a:stretch>
            <a:fillRect/>
          </a:stretch>
        </p:blipFill>
        <p:spPr>
          <a:xfrm>
            <a:off x="164386" y="945222"/>
            <a:ext cx="8815227" cy="4890499"/>
          </a:xfrm>
          <a:prstGeom prst="rect">
            <a:avLst/>
          </a:prstGeom>
        </p:spPr>
      </p:pic>
    </p:spTree>
    <p:extLst>
      <p:ext uri="{BB962C8B-B14F-4D97-AF65-F5344CB8AC3E}">
        <p14:creationId xmlns:p14="http://schemas.microsoft.com/office/powerpoint/2010/main" val="1132288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2BDD33-C215-A7FA-2E8A-85E388F7F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5" name="Picture 4">
            <a:extLst>
              <a:ext uri="{FF2B5EF4-FFF2-40B4-BE49-F238E27FC236}">
                <a16:creationId xmlns:a16="http://schemas.microsoft.com/office/drawing/2014/main" id="{D5060D5C-CC93-FEC1-2EA7-9EE42B021E44}"/>
              </a:ext>
            </a:extLst>
          </p:cNvPr>
          <p:cNvPicPr>
            <a:picLocks noChangeAspect="1"/>
          </p:cNvPicPr>
          <p:nvPr/>
        </p:nvPicPr>
        <p:blipFill>
          <a:blip r:embed="rId2"/>
          <a:stretch>
            <a:fillRect/>
          </a:stretch>
        </p:blipFill>
        <p:spPr>
          <a:xfrm>
            <a:off x="143838" y="1047964"/>
            <a:ext cx="8876872" cy="4664467"/>
          </a:xfrm>
          <a:prstGeom prst="rect">
            <a:avLst/>
          </a:prstGeom>
        </p:spPr>
      </p:pic>
    </p:spTree>
    <p:extLst>
      <p:ext uri="{BB962C8B-B14F-4D97-AF65-F5344CB8AC3E}">
        <p14:creationId xmlns:p14="http://schemas.microsoft.com/office/powerpoint/2010/main" val="2790868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CA849F-D8BA-E222-BAA7-7E605B0B79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5" name="Picture 4">
            <a:extLst>
              <a:ext uri="{FF2B5EF4-FFF2-40B4-BE49-F238E27FC236}">
                <a16:creationId xmlns:a16="http://schemas.microsoft.com/office/drawing/2014/main" id="{452A59CF-2BE5-3334-BEC4-1004BB9A430F}"/>
              </a:ext>
            </a:extLst>
          </p:cNvPr>
          <p:cNvPicPr>
            <a:picLocks noChangeAspect="1"/>
          </p:cNvPicPr>
          <p:nvPr/>
        </p:nvPicPr>
        <p:blipFill>
          <a:blip r:embed="rId2"/>
          <a:stretch>
            <a:fillRect/>
          </a:stretch>
        </p:blipFill>
        <p:spPr>
          <a:xfrm>
            <a:off x="154112" y="955498"/>
            <a:ext cx="8712486" cy="4993240"/>
          </a:xfrm>
          <a:prstGeom prst="rect">
            <a:avLst/>
          </a:prstGeom>
        </p:spPr>
      </p:pic>
    </p:spTree>
    <p:extLst>
      <p:ext uri="{BB962C8B-B14F-4D97-AF65-F5344CB8AC3E}">
        <p14:creationId xmlns:p14="http://schemas.microsoft.com/office/powerpoint/2010/main" val="816467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1C39D2-F219-E855-B2D0-2F33C1E51F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4" name="Picture 3">
            <a:extLst>
              <a:ext uri="{FF2B5EF4-FFF2-40B4-BE49-F238E27FC236}">
                <a16:creationId xmlns:a16="http://schemas.microsoft.com/office/drawing/2014/main" id="{7EE4F0B1-0290-B1B7-48ED-2562601B06BC}"/>
              </a:ext>
            </a:extLst>
          </p:cNvPr>
          <p:cNvPicPr>
            <a:picLocks noChangeAspect="1"/>
          </p:cNvPicPr>
          <p:nvPr/>
        </p:nvPicPr>
        <p:blipFill>
          <a:blip r:embed="rId2"/>
          <a:stretch>
            <a:fillRect/>
          </a:stretch>
        </p:blipFill>
        <p:spPr>
          <a:xfrm>
            <a:off x="133564" y="1058237"/>
            <a:ext cx="8856324" cy="4880225"/>
          </a:xfrm>
          <a:prstGeom prst="rect">
            <a:avLst/>
          </a:prstGeom>
        </p:spPr>
      </p:pic>
    </p:spTree>
    <p:extLst>
      <p:ext uri="{BB962C8B-B14F-4D97-AF65-F5344CB8AC3E}">
        <p14:creationId xmlns:p14="http://schemas.microsoft.com/office/powerpoint/2010/main" val="394273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4B64-44A1-8578-F82E-69752FCE619E}"/>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INITIAL RESULT</a:t>
            </a:r>
          </a:p>
        </p:txBody>
      </p:sp>
      <p:sp>
        <p:nvSpPr>
          <p:cNvPr id="3" name="Text Placeholder 2">
            <a:extLst>
              <a:ext uri="{FF2B5EF4-FFF2-40B4-BE49-F238E27FC236}">
                <a16:creationId xmlns:a16="http://schemas.microsoft.com/office/drawing/2014/main" id="{71FF3996-0C8F-0D1A-5DD3-D982529ADF77}"/>
              </a:ext>
            </a:extLst>
          </p:cNvPr>
          <p:cNvSpPr>
            <a:spLocks noGrp="1"/>
          </p:cNvSpPr>
          <p:nvPr>
            <p:ph type="body" idx="1"/>
          </p:nvPr>
        </p:nvSpPr>
        <p:spPr/>
        <p:txBody>
          <a:bodyPr>
            <a:normAutofit/>
          </a:bodyPr>
          <a:lstStyle/>
          <a:p>
            <a:pPr algn="l">
              <a:buFont typeface="Arial" panose="020B0604020202020204" pitchFamily="34" charset="0"/>
              <a:buChar char="•"/>
            </a:pPr>
            <a:r>
              <a:rPr lang="en-US" sz="2400" b="0" i="0" dirty="0">
                <a:solidFill>
                  <a:schemeClr val="tx1"/>
                </a:solidFill>
                <a:effectLst/>
                <a:latin typeface="Times New Roman" panose="02020603050405020304" pitchFamily="18" charset="0"/>
                <a:cs typeface="Times New Roman" panose="02020603050405020304" pitchFamily="18" charset="0"/>
              </a:rPr>
              <a:t>The initial results reveal a promising foundation for the skin cancer detection model.</a:t>
            </a:r>
          </a:p>
          <a:p>
            <a:pPr algn="l">
              <a:buFont typeface="Arial" panose="020B0604020202020204" pitchFamily="34" charset="0"/>
              <a:buChar char="•"/>
            </a:pPr>
            <a:r>
              <a:rPr lang="en-US" sz="2400" b="0" i="0" dirty="0">
                <a:solidFill>
                  <a:schemeClr val="tx1"/>
                </a:solidFill>
                <a:effectLst/>
                <a:latin typeface="Times New Roman" panose="02020603050405020304" pitchFamily="18" charset="0"/>
                <a:cs typeface="Times New Roman" panose="02020603050405020304" pitchFamily="18" charset="0"/>
              </a:rPr>
              <a:t>Ongoing research and refinement efforts are expected to contribute significantly to the field of medical image analysis.</a:t>
            </a:r>
          </a:p>
          <a:p>
            <a:pPr algn="l">
              <a:buFont typeface="Arial" panose="020B0604020202020204" pitchFamily="34" charset="0"/>
              <a:buChar char="•"/>
            </a:pPr>
            <a:endParaRPr lang="en-US" sz="2400" b="0" i="0" dirty="0">
              <a:solidFill>
                <a:schemeClr val="tx1"/>
              </a:solidFill>
              <a:effectLst/>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E7FE188-1645-B8DB-0E94-41EECF4869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8" name="Picture 7">
            <a:extLst>
              <a:ext uri="{FF2B5EF4-FFF2-40B4-BE49-F238E27FC236}">
                <a16:creationId xmlns:a16="http://schemas.microsoft.com/office/drawing/2014/main" id="{949BFA04-CB80-E4AD-F143-CE4D4BCE9DFC}"/>
              </a:ext>
            </a:extLst>
          </p:cNvPr>
          <p:cNvPicPr>
            <a:picLocks noChangeAspect="1"/>
          </p:cNvPicPr>
          <p:nvPr/>
        </p:nvPicPr>
        <p:blipFill>
          <a:blip r:embed="rId2"/>
          <a:stretch>
            <a:fillRect/>
          </a:stretch>
        </p:blipFill>
        <p:spPr>
          <a:xfrm>
            <a:off x="184934" y="3298004"/>
            <a:ext cx="8784405" cy="3184990"/>
          </a:xfrm>
          <a:prstGeom prst="rect">
            <a:avLst/>
          </a:prstGeom>
        </p:spPr>
      </p:pic>
    </p:spTree>
    <p:extLst>
      <p:ext uri="{BB962C8B-B14F-4D97-AF65-F5344CB8AC3E}">
        <p14:creationId xmlns:p14="http://schemas.microsoft.com/office/powerpoint/2010/main" val="2415651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8E1EDC-608B-DFE3-B4B5-B28C913E1B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8" name="Picture 7">
            <a:extLst>
              <a:ext uri="{FF2B5EF4-FFF2-40B4-BE49-F238E27FC236}">
                <a16:creationId xmlns:a16="http://schemas.microsoft.com/office/drawing/2014/main" id="{6BBB4C8F-D68D-0DDC-6A17-06DEDF9FF34A}"/>
              </a:ext>
            </a:extLst>
          </p:cNvPr>
          <p:cNvPicPr>
            <a:picLocks noChangeAspect="1"/>
          </p:cNvPicPr>
          <p:nvPr/>
        </p:nvPicPr>
        <p:blipFill>
          <a:blip r:embed="rId2"/>
          <a:stretch>
            <a:fillRect/>
          </a:stretch>
        </p:blipFill>
        <p:spPr>
          <a:xfrm>
            <a:off x="195208" y="136524"/>
            <a:ext cx="8753583" cy="6219825"/>
          </a:xfrm>
          <a:prstGeom prst="rect">
            <a:avLst/>
          </a:prstGeom>
        </p:spPr>
      </p:pic>
    </p:spTree>
    <p:extLst>
      <p:ext uri="{BB962C8B-B14F-4D97-AF65-F5344CB8AC3E}">
        <p14:creationId xmlns:p14="http://schemas.microsoft.com/office/powerpoint/2010/main" val="4090177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2AF7C-1000-7072-9B35-2C6953098F94}"/>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References</a:t>
            </a:r>
          </a:p>
        </p:txBody>
      </p:sp>
      <p:sp>
        <p:nvSpPr>
          <p:cNvPr id="3" name="Text Placeholder 2">
            <a:extLst>
              <a:ext uri="{FF2B5EF4-FFF2-40B4-BE49-F238E27FC236}">
                <a16:creationId xmlns:a16="http://schemas.microsoft.com/office/drawing/2014/main" id="{0C73C409-C193-4F92-0D35-C7D3C679A2BF}"/>
              </a:ext>
            </a:extLst>
          </p:cNvPr>
          <p:cNvSpPr>
            <a:spLocks noGrp="1"/>
          </p:cNvSpPr>
          <p:nvPr>
            <p:ph type="body" idx="1"/>
          </p:nvPr>
        </p:nvSpPr>
        <p:spPr>
          <a:xfrm>
            <a:off x="457200" y="1284270"/>
            <a:ext cx="8229600" cy="5072080"/>
          </a:xfrm>
        </p:spPr>
        <p:txBody>
          <a:bodyPr>
            <a:normAutofit lnSpcReduction="10000"/>
          </a:bodyPr>
          <a:lstStyle/>
          <a:p>
            <a:pPr marL="342900" lvl="0" indent="-342900" algn="just">
              <a:buFont typeface="Wingdings" panose="05000000000000000000" pitchFamily="2" charset="2"/>
              <a:buChar char="v"/>
              <a:tabLst>
                <a:tab pos="457200" algn="l"/>
              </a:tabLst>
            </a:pP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Subramanian, R.R.; </a:t>
            </a:r>
            <a:r>
              <a:rPr lang="en-IN" sz="2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Dintakurthi</a:t>
            </a: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 Kumar, S.; Reddy, K.; Amara, S.; Chowdary, A. Skin Cancer Classification Using Convolutional Neural Networks. In Proceedings of the 2021 11th International Conference on Cloud Computing, Data Science &amp; Engineering (Confluence), Noida, India, 28–29 January 2021. [</a:t>
            </a:r>
            <a:r>
              <a:rPr lang="en-IN" sz="2400" b="1" u="sng" dirty="0">
                <a:solidFill>
                  <a:srgbClr val="4F567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Google Scholar</a:t>
            </a: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v"/>
              <a:tabLst>
                <a:tab pos="457200" algn="l"/>
              </a:tabLst>
            </a:pP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Harsha, P.; </a:t>
            </a:r>
            <a:r>
              <a:rPr lang="en-IN" sz="2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Sahruthi</a:t>
            </a: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G.; Vaishnavi, A.; Varshini, P. Spotting Skin Cancer Using CNN. </a:t>
            </a:r>
            <a:r>
              <a:rPr lang="en-IN" sz="2400" i="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Int. J. Eng. Tech.</a:t>
            </a: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b="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2022</a:t>
            </a: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i="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8</a:t>
            </a: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47–51. [</a:t>
            </a:r>
            <a:r>
              <a:rPr lang="en-IN" sz="2400" b="1" u="sng" dirty="0">
                <a:solidFill>
                  <a:srgbClr val="4F567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Google Scholar</a:t>
            </a: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v"/>
              <a:tabLst>
                <a:tab pos="457200" algn="l"/>
              </a:tabLst>
            </a:pP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Dubai, P.; Bhatt, S.; Joglekar, C.; </a:t>
            </a:r>
            <a:r>
              <a:rPr lang="en-IN" sz="2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Patii</a:t>
            </a: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S. Skin Cancer Detection and Classification. In Proceedings of the 2017 6th International Conference on Electrical Engineering and Informatics (ICEEI), Langkawi, Malaysia, 25–27 November 2017; pp. 1–6. [</a:t>
            </a:r>
            <a:r>
              <a:rPr lang="en-IN" sz="2400" b="1" u="sng" dirty="0">
                <a:solidFill>
                  <a:srgbClr val="4F5671"/>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Google Scholar</a:t>
            </a: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b="1" u="sng" dirty="0" err="1">
                <a:solidFill>
                  <a:srgbClr val="4F5671"/>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CrossRef</a:t>
            </a: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5863355-A321-FB2D-6AAE-02A48437FC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3715541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4E56F1-AABE-EC3C-2E1C-DDD380552451}"/>
              </a:ext>
            </a:extLst>
          </p:cNvPr>
          <p:cNvSpPr>
            <a:spLocks noGrp="1"/>
          </p:cNvSpPr>
          <p:nvPr>
            <p:ph type="body" idx="1"/>
          </p:nvPr>
        </p:nvSpPr>
        <p:spPr>
          <a:xfrm>
            <a:off x="287676" y="678094"/>
            <a:ext cx="8399124" cy="5448069"/>
          </a:xfrm>
        </p:spPr>
        <p:txBody>
          <a:bodyPr>
            <a:normAutofit fontScale="92500" lnSpcReduction="20000"/>
          </a:bodyPr>
          <a:lstStyle/>
          <a:p>
            <a:pPr marL="285750" indent="-285750" algn="just">
              <a:buFont typeface="Wingdings" panose="05000000000000000000" pitchFamily="2" charset="2"/>
              <a:buChar char="v"/>
              <a:tabLst>
                <a:tab pos="457200" algn="l"/>
              </a:tabLst>
            </a:pP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Jana, E.; Subban, R.; Saraswathi, S. Research on Skin Cancer Cell Detection Using Image Processing. In Proceedings of the 2017 IEEE International Conference on Computational Intelligence and Computing Research (ICCIC), Coimbatore, India, 14–16 December 2017. [</a:t>
            </a:r>
            <a:r>
              <a:rPr lang="en-IN" sz="2600" b="1" u="sng" dirty="0">
                <a:solidFill>
                  <a:srgbClr val="4F567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Google Scholar</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tabLst>
                <a:tab pos="457200" algn="l"/>
              </a:tabLst>
            </a:pPr>
            <a:r>
              <a:rPr lang="en-IN" sz="26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Dildar</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M.; Akram, S.; Irfan, M.; Khan, H.U.; Ramzan, M.; Mahmood, A.R.; </a:t>
            </a:r>
            <a:r>
              <a:rPr lang="en-IN" sz="26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Alsaiari</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S.A.; Saeed, A.H.M.; </a:t>
            </a:r>
            <a:r>
              <a:rPr lang="en-IN" sz="26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Alraddadi</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M.O.; </a:t>
            </a:r>
            <a:r>
              <a:rPr lang="en-IN" sz="26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Mahnashi</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M.H. Skin Cancer Detection: A Review Using Deep Learning Techniques. </a:t>
            </a:r>
            <a:r>
              <a:rPr lang="en-IN" sz="2600" i="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Int. J. Environ. Res. Public Health</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600" b="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2021</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600" i="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18</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5479. [</a:t>
            </a:r>
            <a:r>
              <a:rPr lang="en-IN" sz="2600" b="1" u="sng" dirty="0">
                <a:solidFill>
                  <a:srgbClr val="4F567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Google Scholar</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600" b="1" u="sng" dirty="0" err="1">
                <a:solidFill>
                  <a:srgbClr val="4F5671"/>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CrossRef</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600" b="1" u="sng" dirty="0">
                <a:solidFill>
                  <a:srgbClr val="4F5671"/>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PubMed</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tabLst>
                <a:tab pos="457200" algn="l"/>
              </a:tabLst>
            </a:pP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Hosny, K.; Kassem, M.; Fouad, M. Skin Cancer Classification Using Deep Learning and Transfer Learning. In Proceedings of the 2018 9th Cairo International Biomedical Engineering Conference (CIBEC), Cairo, Egypt, 20–22 December 2018. [</a:t>
            </a:r>
            <a:r>
              <a:rPr lang="en-IN" sz="2600" b="1" u="sng" dirty="0">
                <a:solidFill>
                  <a:srgbClr val="4F5671"/>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Google Scholar</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DF3A19C-14EF-9C57-CF51-756A94FDDD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Tree>
    <p:extLst>
      <p:ext uri="{BB962C8B-B14F-4D97-AF65-F5344CB8AC3E}">
        <p14:creationId xmlns:p14="http://schemas.microsoft.com/office/powerpoint/2010/main" val="2753637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15BFA-9604-68F1-C0BF-4EB8BF159E59}"/>
              </a:ext>
            </a:extLst>
          </p:cNvPr>
          <p:cNvSpPr>
            <a:spLocks noGrp="1"/>
          </p:cNvSpPr>
          <p:nvPr>
            <p:ph type="title"/>
          </p:nvPr>
        </p:nvSpPr>
        <p:spPr>
          <a:xfrm>
            <a:off x="457200" y="-152311"/>
            <a:ext cx="8229600" cy="1143000"/>
          </a:xfrm>
        </p:spPr>
        <p:txBody>
          <a:bodyPr/>
          <a:lstStyle/>
          <a:p>
            <a:r>
              <a:rPr lang="en-US" b="1" dirty="0">
                <a:latin typeface="Times New Roman" panose="02020603050405020304" pitchFamily="18" charset="0"/>
                <a:cs typeface="Times New Roman" panose="02020603050405020304" pitchFamily="18" charset="0"/>
              </a:rPr>
              <a:t>Abstract</a:t>
            </a:r>
          </a:p>
        </p:txBody>
      </p:sp>
      <p:sp>
        <p:nvSpPr>
          <p:cNvPr id="3" name="Text Placeholder 2">
            <a:extLst>
              <a:ext uri="{FF2B5EF4-FFF2-40B4-BE49-F238E27FC236}">
                <a16:creationId xmlns:a16="http://schemas.microsoft.com/office/drawing/2014/main" id="{C56CCC01-70FB-55D7-73BC-A78C21AF6746}"/>
              </a:ext>
            </a:extLst>
          </p:cNvPr>
          <p:cNvSpPr>
            <a:spLocks noGrp="1"/>
          </p:cNvSpPr>
          <p:nvPr>
            <p:ph type="body" idx="1"/>
          </p:nvPr>
        </p:nvSpPr>
        <p:spPr>
          <a:xfrm>
            <a:off x="279400" y="779938"/>
            <a:ext cx="8585200" cy="4858862"/>
          </a:xfrm>
        </p:spPr>
        <p:txBody>
          <a:bodyPr>
            <a:noAutofit/>
          </a:bodyPr>
          <a:lstStyle/>
          <a:p>
            <a:r>
              <a:rPr lang="en-US" sz="2400" b="0" i="0" dirty="0">
                <a:solidFill>
                  <a:schemeClr val="tx1"/>
                </a:solidFill>
                <a:effectLst/>
                <a:latin typeface="Times New Roman" panose="02020603050405020304" pitchFamily="18" charset="0"/>
                <a:cs typeface="Times New Roman" panose="02020603050405020304" pitchFamily="18" charset="0"/>
              </a:rPr>
              <a:t>Skin cancer is a prevalent and potentially lethal disease. Early detection plays a crucial role in effective treatment.</a:t>
            </a:r>
          </a:p>
          <a:p>
            <a:r>
              <a:rPr lang="en-US" sz="2400" b="0" i="0" dirty="0">
                <a:solidFill>
                  <a:schemeClr val="tx1"/>
                </a:solidFill>
                <a:effectLst/>
                <a:latin typeface="Times New Roman" panose="02020603050405020304" pitchFamily="18" charset="0"/>
                <a:cs typeface="Times New Roman" panose="02020603050405020304" pitchFamily="18" charset="0"/>
              </a:rPr>
              <a:t>This project leverages deep learning and TensorFlow to develop a skin disease classifier capable of distinguishing between benign and malignant skin conditions. </a:t>
            </a:r>
          </a:p>
          <a:p>
            <a:r>
              <a:rPr lang="en-US" sz="2400" b="0" i="0" dirty="0">
                <a:solidFill>
                  <a:schemeClr val="tx1"/>
                </a:solidFill>
                <a:effectLst/>
                <a:latin typeface="Times New Roman" panose="02020603050405020304" pitchFamily="18" charset="0"/>
                <a:cs typeface="Times New Roman" panose="02020603050405020304" pitchFamily="18" charset="0"/>
              </a:rPr>
              <a:t>The innovative approach utilizes neural networks to analyze photographic images and classify them as nevus, seborrheic keratosis (benign), or melanoma (malignant). </a:t>
            </a:r>
          </a:p>
          <a:p>
            <a:r>
              <a:rPr lang="en-US" sz="2400" b="0" i="0" dirty="0">
                <a:solidFill>
                  <a:schemeClr val="tx1"/>
                </a:solidFill>
                <a:effectLst/>
                <a:latin typeface="Times New Roman" panose="02020603050405020304" pitchFamily="18" charset="0"/>
                <a:cs typeface="Times New Roman" panose="02020603050405020304" pitchFamily="18" charset="0"/>
              </a:rPr>
              <a:t>The project aims to contribute to early cancer diagnosis, thereby improving patient outcomes. </a:t>
            </a:r>
          </a:p>
          <a:p>
            <a:r>
              <a:rPr lang="en-US" sz="2400" b="0" i="0" dirty="0">
                <a:solidFill>
                  <a:schemeClr val="tx1"/>
                </a:solidFill>
                <a:effectLst/>
                <a:latin typeface="Times New Roman" panose="02020603050405020304" pitchFamily="18" charset="0"/>
                <a:cs typeface="Times New Roman" panose="02020603050405020304" pitchFamily="18" charset="0"/>
              </a:rPr>
              <a:t>The results demonstrate promising accuracy in classifying skin diseases, laying the groundwork for further advancements in computer-aided diagnosis.</a:t>
            </a:r>
          </a:p>
          <a:p>
            <a:pPr algn="just"/>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786F466-BE49-9E20-A2AB-9B3B766665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1972263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4E6C3B-6BC8-C97C-F019-B5B1DF78D09D}"/>
              </a:ext>
            </a:extLst>
          </p:cNvPr>
          <p:cNvSpPr>
            <a:spLocks noGrp="1"/>
          </p:cNvSpPr>
          <p:nvPr>
            <p:ph type="body" idx="1"/>
          </p:nvPr>
        </p:nvSpPr>
        <p:spPr>
          <a:xfrm>
            <a:off x="457200" y="1353620"/>
            <a:ext cx="8229600" cy="4525963"/>
          </a:xfrm>
        </p:spPr>
        <p:txBody>
          <a:bodyPr>
            <a:normAutofit/>
          </a:bodyPr>
          <a:lstStyle/>
          <a:p>
            <a:pPr marL="114300" indent="0" algn="ctr">
              <a:buNone/>
            </a:pPr>
            <a:endParaRPr lang="en-IN" sz="4400" b="1" dirty="0">
              <a:latin typeface="Times New Roman" panose="02020603050405020304" pitchFamily="18" charset="0"/>
              <a:cs typeface="Times New Roman" panose="02020603050405020304" pitchFamily="18" charset="0"/>
            </a:endParaRPr>
          </a:p>
          <a:p>
            <a:pPr marL="114300" indent="0" algn="ctr">
              <a:buNone/>
            </a:pPr>
            <a:endParaRPr lang="en-IN" sz="4400" b="1" dirty="0">
              <a:latin typeface="Times New Roman" panose="02020603050405020304" pitchFamily="18" charset="0"/>
              <a:cs typeface="Times New Roman" panose="02020603050405020304" pitchFamily="18" charset="0"/>
            </a:endParaRPr>
          </a:p>
          <a:p>
            <a:pPr marL="114300" indent="0" algn="ctr">
              <a:buNone/>
            </a:pPr>
            <a:r>
              <a:rPr lang="en-IN" sz="4400" b="1" dirty="0">
                <a:latin typeface="Times New Roman" panose="02020603050405020304" pitchFamily="18" charset="0"/>
                <a:cs typeface="Times New Roman" panose="02020603050405020304" pitchFamily="18" charset="0"/>
              </a:rPr>
              <a:t>THANK YOU</a:t>
            </a:r>
          </a:p>
        </p:txBody>
      </p:sp>
      <p:sp>
        <p:nvSpPr>
          <p:cNvPr id="4" name="Slide Number Placeholder 3">
            <a:extLst>
              <a:ext uri="{FF2B5EF4-FFF2-40B4-BE49-F238E27FC236}">
                <a16:creationId xmlns:a16="http://schemas.microsoft.com/office/drawing/2014/main" id="{7D9B72A7-54AE-6E0C-6E03-CB9AADB16B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3969727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0A0C8-8890-32D2-97E9-BD921CD73B4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Introduction</a:t>
            </a:r>
          </a:p>
        </p:txBody>
      </p:sp>
      <p:sp>
        <p:nvSpPr>
          <p:cNvPr id="3" name="Text Placeholder 2">
            <a:extLst>
              <a:ext uri="{FF2B5EF4-FFF2-40B4-BE49-F238E27FC236}">
                <a16:creationId xmlns:a16="http://schemas.microsoft.com/office/drawing/2014/main" id="{3A32E899-8CCB-8AFB-A00F-0D6530AD2F1B}"/>
              </a:ext>
            </a:extLst>
          </p:cNvPr>
          <p:cNvSpPr>
            <a:spLocks noGrp="1"/>
          </p:cNvSpPr>
          <p:nvPr>
            <p:ph type="body" idx="1"/>
          </p:nvPr>
        </p:nvSpPr>
        <p:spPr/>
        <p:txBody>
          <a:bodyPr>
            <a:normAutofit/>
          </a:bodyPr>
          <a:lstStyle/>
          <a:p>
            <a:pPr algn="just">
              <a:buFont typeface="Wingdings" panose="05000000000000000000" pitchFamily="2" charset="2"/>
              <a:buChar char="Ø"/>
            </a:pPr>
            <a:endParaRPr lang="en-US" sz="2600" dirty="0">
              <a:latin typeface="Times New Roman" panose="02020603050405020304" pitchFamily="18" charset="0"/>
              <a:cs typeface="Times New Roman" panose="02020603050405020304" pitchFamily="18" charset="0"/>
            </a:endParaRPr>
          </a:p>
          <a:p>
            <a:pPr algn="just"/>
            <a:endParaRPr lang="en-US" sz="2400" dirty="0"/>
          </a:p>
        </p:txBody>
      </p:sp>
      <p:sp>
        <p:nvSpPr>
          <p:cNvPr id="4" name="Slide Number Placeholder 3">
            <a:extLst>
              <a:ext uri="{FF2B5EF4-FFF2-40B4-BE49-F238E27FC236}">
                <a16:creationId xmlns:a16="http://schemas.microsoft.com/office/drawing/2014/main" id="{E86ADE0B-EF3F-6D49-3B1C-5D44166D5D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14" name="Picture 13">
            <a:extLst>
              <a:ext uri="{FF2B5EF4-FFF2-40B4-BE49-F238E27FC236}">
                <a16:creationId xmlns:a16="http://schemas.microsoft.com/office/drawing/2014/main" id="{00AE3E13-D4CC-5828-51FC-C1F64B3180D1}"/>
              </a:ext>
            </a:extLst>
          </p:cNvPr>
          <p:cNvPicPr>
            <a:picLocks noChangeAspect="1"/>
          </p:cNvPicPr>
          <p:nvPr/>
        </p:nvPicPr>
        <p:blipFill>
          <a:blip r:embed="rId2"/>
          <a:stretch>
            <a:fillRect/>
          </a:stretch>
        </p:blipFill>
        <p:spPr>
          <a:xfrm>
            <a:off x="0" y="1518007"/>
            <a:ext cx="9144000" cy="506535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7" name="Text Placeholder 11">
            <a:extLst>
              <a:ext uri="{FF2B5EF4-FFF2-40B4-BE49-F238E27FC236}">
                <a16:creationId xmlns:a16="http://schemas.microsoft.com/office/drawing/2014/main" id="{F27B2FCC-B5DD-B805-F0E0-D12C3ABC4220}"/>
              </a:ext>
            </a:extLst>
          </p:cNvPr>
          <p:cNvSpPr>
            <a:spLocks noGrp="1"/>
          </p:cNvSpPr>
          <p:nvPr>
            <p:ph type="body" idx="2"/>
          </p:nvPr>
        </p:nvSpPr>
        <p:spPr>
          <a:xfrm>
            <a:off x="4798030" y="1600200"/>
            <a:ext cx="4202131" cy="4983162"/>
          </a:xfrm>
        </p:spPr>
        <p:txBody>
          <a:bodyPr/>
          <a:lstStyle/>
          <a:p>
            <a:r>
              <a:rPr lang="en-US" sz="2800" b="0" i="0" u="none" strike="noStrike" dirty="0">
                <a:solidFill>
                  <a:srgbClr val="306998"/>
                </a:solidFill>
                <a:effectLst/>
                <a:latin typeface="Times New Roman" panose="02020603050405020304" pitchFamily="18" charset="0"/>
                <a:cs typeface="Times New Roman" panose="02020603050405020304" pitchFamily="18" charset="0"/>
              </a:rPr>
              <a:t>Skin cancer</a:t>
            </a:r>
            <a:r>
              <a:rPr lang="en-US" sz="2800" b="0" i="0" dirty="0">
                <a:solidFill>
                  <a:srgbClr val="212529"/>
                </a:solidFill>
                <a:effectLst/>
                <a:latin typeface="Times New Roman" panose="02020603050405020304" pitchFamily="18" charset="0"/>
                <a:cs typeface="Times New Roman" panose="02020603050405020304" pitchFamily="18" charset="0"/>
              </a:rPr>
              <a:t> is an abnormal growth of skin cells, it is one of the most common cancers and unfortunately, it can become deadly. The good news though is when caught early, your dermatologist can treat it and eliminate it entirely.</a:t>
            </a:r>
            <a:endParaRPr lang="en-US" sz="2800" dirty="0">
              <a:solidFill>
                <a:schemeClr val="tx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35248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40E938-3E91-D162-F120-03CCB882AA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2" name="AutoShape 2">
            <a:extLst>
              <a:ext uri="{FF2B5EF4-FFF2-40B4-BE49-F238E27FC236}">
                <a16:creationId xmlns:a16="http://schemas.microsoft.com/office/drawing/2014/main" id="{1D7734E8-C248-9648-B273-56CB16EC4E7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extBox 8">
            <a:extLst>
              <a:ext uri="{FF2B5EF4-FFF2-40B4-BE49-F238E27FC236}">
                <a16:creationId xmlns:a16="http://schemas.microsoft.com/office/drawing/2014/main" id="{16128E12-8110-48F3-D002-6EE89B329464}"/>
              </a:ext>
            </a:extLst>
          </p:cNvPr>
          <p:cNvSpPr txBox="1"/>
          <p:nvPr/>
        </p:nvSpPr>
        <p:spPr>
          <a:xfrm>
            <a:off x="1045395" y="191726"/>
            <a:ext cx="7053209" cy="986360"/>
          </a:xfrm>
          <a:prstGeom prst="rect">
            <a:avLst/>
          </a:prstGeom>
          <a:noFill/>
        </p:spPr>
        <p:txBody>
          <a:bodyPr wrap="square">
            <a:spAutoFit/>
          </a:bodyPr>
          <a:lstStyle/>
          <a:p>
            <a:pPr marL="153194" lvl="0" algn="ctr" rtl="0">
              <a:lnSpc>
                <a:spcPct val="150000"/>
              </a:lnSpc>
              <a:spcBef>
                <a:spcPts val="0"/>
              </a:spcBef>
              <a:spcAft>
                <a:spcPts val="0"/>
              </a:spcAft>
              <a:buSzPct val="73076"/>
            </a:pPr>
            <a:r>
              <a:rPr lang="en-US" sz="4400" dirty="0">
                <a:latin typeface="Times New Roman" panose="02020603050405020304" pitchFamily="18" charset="0"/>
                <a:ea typeface="Palatino Linotype"/>
                <a:cs typeface="Times New Roman" panose="02020603050405020304" pitchFamily="18" charset="0"/>
                <a:sym typeface="Palatino Linotype"/>
              </a:rPr>
              <a:t>  </a:t>
            </a:r>
            <a:r>
              <a:rPr lang="en-US" sz="4400" b="1" dirty="0">
                <a:latin typeface="Times New Roman" panose="02020603050405020304" pitchFamily="18" charset="0"/>
                <a:ea typeface="Palatino Linotype"/>
                <a:cs typeface="Times New Roman" panose="02020603050405020304" pitchFamily="18" charset="0"/>
                <a:sym typeface="Palatino Linotype"/>
              </a:rPr>
              <a:t>Objectives</a:t>
            </a:r>
          </a:p>
        </p:txBody>
      </p:sp>
      <p:sp>
        <p:nvSpPr>
          <p:cNvPr id="10" name="TextBox 9">
            <a:extLst>
              <a:ext uri="{FF2B5EF4-FFF2-40B4-BE49-F238E27FC236}">
                <a16:creationId xmlns:a16="http://schemas.microsoft.com/office/drawing/2014/main" id="{757ACD87-2931-E176-F8FE-45AB648A8FB1}"/>
              </a:ext>
            </a:extLst>
          </p:cNvPr>
          <p:cNvSpPr txBox="1"/>
          <p:nvPr/>
        </p:nvSpPr>
        <p:spPr>
          <a:xfrm>
            <a:off x="400692" y="1479478"/>
            <a:ext cx="8308368" cy="5591274"/>
          </a:xfrm>
          <a:prstGeom prst="rect">
            <a:avLst/>
          </a:prstGeom>
          <a:noFill/>
        </p:spPr>
        <p:txBody>
          <a:bodyPr wrap="square" rtlCol="0">
            <a:spAutoFit/>
          </a:bodyPr>
          <a:lstStyle/>
          <a:p>
            <a:pPr marL="342900" lvl="0" indent="-342900">
              <a:spcBef>
                <a:spcPts val="385"/>
              </a:spcBef>
              <a:tabLst>
                <a:tab pos="457200" algn="l"/>
                <a:tab pos="593090" algn="l"/>
              </a:tabLst>
            </a:pPr>
            <a:r>
              <a:rPr lang="en-IN" sz="2000" b="1" dirty="0">
                <a:effectLst/>
                <a:latin typeface="Times New Roman" panose="02020603050405020304" pitchFamily="18" charset="0"/>
                <a:ea typeface="Times New Roman" panose="02020603050405020304" pitchFamily="18" charset="0"/>
              </a:rPr>
              <a:t>Develop a Skin Disease </a:t>
            </a:r>
            <a:r>
              <a:rPr lang="en-IN" sz="2000" b="1" dirty="0" err="1">
                <a:effectLst/>
                <a:latin typeface="Times New Roman" panose="02020603050405020304" pitchFamily="18" charset="0"/>
                <a:ea typeface="Times New Roman" panose="02020603050405020304" pitchFamily="18" charset="0"/>
              </a:rPr>
              <a:t>Classifier:</a:t>
            </a:r>
            <a:r>
              <a:rPr lang="en-IN" sz="2000" b="0" dirty="0" err="1">
                <a:effectLst/>
                <a:latin typeface="Times New Roman" panose="02020603050405020304" pitchFamily="18" charset="0"/>
                <a:ea typeface="Times New Roman" panose="02020603050405020304" pitchFamily="18" charset="0"/>
              </a:rPr>
              <a:t>Design</a:t>
            </a:r>
            <a:r>
              <a:rPr lang="en-IN" sz="2000" b="0" dirty="0">
                <a:effectLst/>
                <a:latin typeface="Times New Roman" panose="02020603050405020304" pitchFamily="18" charset="0"/>
                <a:ea typeface="Times New Roman" panose="02020603050405020304" pitchFamily="18" charset="0"/>
              </a:rPr>
              <a:t> and implement a robust skin disease classifier using Support Vector Machines (SVM) and digital image processing techniques.</a:t>
            </a:r>
            <a:endParaRPr lang="en-IN" sz="2000" b="1" dirty="0">
              <a:effectLst/>
              <a:latin typeface="Times New Roman" panose="02020603050405020304" pitchFamily="18" charset="0"/>
              <a:ea typeface="Times New Roman" panose="02020603050405020304" pitchFamily="18" charset="0"/>
            </a:endParaRPr>
          </a:p>
          <a:p>
            <a:pPr marL="342900" lvl="0" indent="-342900">
              <a:spcBef>
                <a:spcPts val="385"/>
              </a:spcBef>
              <a:tabLst>
                <a:tab pos="457200" algn="l"/>
                <a:tab pos="593090" algn="l"/>
              </a:tabLst>
            </a:pPr>
            <a:r>
              <a:rPr lang="en-IN" sz="2000" b="1" dirty="0">
                <a:effectLst/>
                <a:latin typeface="Times New Roman" panose="02020603050405020304" pitchFamily="18" charset="0"/>
                <a:ea typeface="Times New Roman" panose="02020603050405020304" pitchFamily="18" charset="0"/>
              </a:rPr>
              <a:t>Distinguish Between Benign and Malignant Skin </a:t>
            </a:r>
            <a:r>
              <a:rPr lang="en-IN" sz="2000" b="1" dirty="0" err="1">
                <a:effectLst/>
                <a:latin typeface="Times New Roman" panose="02020603050405020304" pitchFamily="18" charset="0"/>
                <a:ea typeface="Times New Roman" panose="02020603050405020304" pitchFamily="18" charset="0"/>
              </a:rPr>
              <a:t>Diseases:</a:t>
            </a:r>
            <a:r>
              <a:rPr lang="en-IN" sz="2000" b="0" dirty="0" err="1">
                <a:effectLst/>
                <a:latin typeface="Times New Roman" panose="02020603050405020304" pitchFamily="18" charset="0"/>
                <a:ea typeface="Times New Roman" panose="02020603050405020304" pitchFamily="18" charset="0"/>
              </a:rPr>
              <a:t>Train</a:t>
            </a:r>
            <a:r>
              <a:rPr lang="en-IN" sz="2000" b="0" dirty="0">
                <a:effectLst/>
                <a:latin typeface="Times New Roman" panose="02020603050405020304" pitchFamily="18" charset="0"/>
                <a:ea typeface="Times New Roman" panose="02020603050405020304" pitchFamily="18" charset="0"/>
              </a:rPr>
              <a:t> the classifier to accurately distinguish between benign skin diseases (nevus and seborrheic keratosis) and malignant skin diseases (melanoma).</a:t>
            </a:r>
            <a:endParaRPr lang="en-IN" sz="2000" b="1" dirty="0">
              <a:effectLst/>
              <a:latin typeface="Times New Roman" panose="02020603050405020304" pitchFamily="18" charset="0"/>
              <a:ea typeface="Times New Roman" panose="02020603050405020304" pitchFamily="18" charset="0"/>
            </a:endParaRPr>
          </a:p>
          <a:p>
            <a:pPr marL="342900" lvl="0" indent="-342900">
              <a:spcBef>
                <a:spcPts val="385"/>
              </a:spcBef>
              <a:tabLst>
                <a:tab pos="457200" algn="l"/>
                <a:tab pos="593090" algn="l"/>
              </a:tabLst>
            </a:pPr>
            <a:r>
              <a:rPr lang="en-IN" sz="2000" b="1" dirty="0">
                <a:effectLst/>
                <a:latin typeface="Times New Roman" panose="02020603050405020304" pitchFamily="18" charset="0"/>
                <a:ea typeface="Times New Roman" panose="02020603050405020304" pitchFamily="18" charset="0"/>
              </a:rPr>
              <a:t>Improve Accuracy and Efficiency of </a:t>
            </a:r>
            <a:r>
              <a:rPr lang="en-IN" sz="2000" b="1" dirty="0" err="1">
                <a:effectLst/>
                <a:latin typeface="Times New Roman" panose="02020603050405020304" pitchFamily="18" charset="0"/>
                <a:ea typeface="Times New Roman" panose="02020603050405020304" pitchFamily="18" charset="0"/>
              </a:rPr>
              <a:t>Diagnosis:</a:t>
            </a:r>
            <a:r>
              <a:rPr lang="en-IN" sz="2000" b="0" dirty="0" err="1">
                <a:effectLst/>
                <a:latin typeface="Times New Roman" panose="02020603050405020304" pitchFamily="18" charset="0"/>
                <a:ea typeface="Times New Roman" panose="02020603050405020304" pitchFamily="18" charset="0"/>
              </a:rPr>
              <a:t>Enhance</a:t>
            </a:r>
            <a:r>
              <a:rPr lang="en-IN" sz="2000" b="0" dirty="0">
                <a:effectLst/>
                <a:latin typeface="Times New Roman" panose="02020603050405020304" pitchFamily="18" charset="0"/>
                <a:ea typeface="Times New Roman" panose="02020603050405020304" pitchFamily="18" charset="0"/>
              </a:rPr>
              <a:t> the accuracy and efficiency of skin cancer diagnosis by leveraging machine learning techniques, reducing misdiagnoses, and streamlining the diagnostic process</a:t>
            </a:r>
            <a:r>
              <a:rPr lang="en-IN" sz="2000" b="1" dirty="0">
                <a:effectLst/>
                <a:latin typeface="Times New Roman" panose="02020603050405020304" pitchFamily="18" charset="0"/>
                <a:ea typeface="Times New Roman" panose="02020603050405020304" pitchFamily="18" charset="0"/>
              </a:rPr>
              <a:t>.</a:t>
            </a:r>
          </a:p>
          <a:p>
            <a:pPr marL="342900" lvl="0" indent="-342900">
              <a:spcBef>
                <a:spcPts val="385"/>
              </a:spcBef>
              <a:tabLst>
                <a:tab pos="457200" algn="l"/>
                <a:tab pos="593090" algn="l"/>
              </a:tabLst>
            </a:pPr>
            <a:r>
              <a:rPr lang="en-IN" sz="2000" b="1" dirty="0">
                <a:effectLst/>
                <a:latin typeface="Times New Roman" panose="02020603050405020304" pitchFamily="18" charset="0"/>
                <a:ea typeface="Times New Roman" panose="02020603050405020304" pitchFamily="18" charset="0"/>
              </a:rPr>
              <a:t>Explore the Use of SVM in Skin Cancer </a:t>
            </a:r>
            <a:r>
              <a:rPr lang="en-IN" sz="2000" b="1" dirty="0" err="1">
                <a:effectLst/>
                <a:latin typeface="Times New Roman" panose="02020603050405020304" pitchFamily="18" charset="0"/>
                <a:ea typeface="Times New Roman" panose="02020603050405020304" pitchFamily="18" charset="0"/>
              </a:rPr>
              <a:t>Detection:</a:t>
            </a:r>
            <a:r>
              <a:rPr lang="en-IN" sz="2000" b="0" dirty="0" err="1">
                <a:effectLst/>
                <a:latin typeface="Times New Roman" panose="02020603050405020304" pitchFamily="18" charset="0"/>
                <a:ea typeface="Times New Roman" panose="02020603050405020304" pitchFamily="18" charset="0"/>
              </a:rPr>
              <a:t>Investigate</a:t>
            </a:r>
            <a:r>
              <a:rPr lang="en-IN" sz="2000" b="0" dirty="0">
                <a:effectLst/>
                <a:latin typeface="Times New Roman" panose="02020603050405020304" pitchFamily="18" charset="0"/>
                <a:ea typeface="Times New Roman" panose="02020603050405020304" pitchFamily="18" charset="0"/>
              </a:rPr>
              <a:t> and demonstrate the effectiveness of Support Vector Machines as a classification tool for skin cancer detection, providing insights into its application in medical image analysis.</a:t>
            </a:r>
            <a:endParaRPr lang="en-IN" sz="2000" b="1" dirty="0">
              <a:effectLst/>
              <a:latin typeface="Times New Roman" panose="02020603050405020304" pitchFamily="18" charset="0"/>
              <a:ea typeface="Times New Roman" panose="02020603050405020304" pitchFamily="18" charset="0"/>
            </a:endParaRPr>
          </a:p>
          <a:p>
            <a:pPr marL="342900" lvl="0" indent="-342900">
              <a:spcBef>
                <a:spcPts val="385"/>
              </a:spcBef>
              <a:tabLst>
                <a:tab pos="457200" algn="l"/>
                <a:tab pos="593090" algn="l"/>
              </a:tabLst>
            </a:pPr>
            <a:r>
              <a:rPr lang="en-IN" sz="2000" b="1" dirty="0">
                <a:effectLst/>
                <a:latin typeface="Times New Roman" panose="02020603050405020304" pitchFamily="18" charset="0"/>
                <a:ea typeface="Times New Roman" panose="02020603050405020304" pitchFamily="18" charset="0"/>
              </a:rPr>
              <a:t>Contribute to Early Detection </a:t>
            </a:r>
            <a:r>
              <a:rPr lang="en-IN" sz="2000" b="1" dirty="0" err="1">
                <a:effectLst/>
                <a:latin typeface="Times New Roman" panose="02020603050405020304" pitchFamily="18" charset="0"/>
                <a:ea typeface="Times New Roman" panose="02020603050405020304" pitchFamily="18" charset="0"/>
              </a:rPr>
              <a:t>Practices:</a:t>
            </a:r>
            <a:r>
              <a:rPr lang="en-IN" sz="2000" b="0" dirty="0" err="1">
                <a:effectLst/>
                <a:latin typeface="Times New Roman" panose="02020603050405020304" pitchFamily="18" charset="0"/>
                <a:ea typeface="Times New Roman" panose="02020603050405020304" pitchFamily="18" charset="0"/>
              </a:rPr>
              <a:t>Contribute</a:t>
            </a:r>
            <a:r>
              <a:rPr lang="en-IN" sz="2000" b="0" dirty="0">
                <a:effectLst/>
                <a:latin typeface="Times New Roman" panose="02020603050405020304" pitchFamily="18" charset="0"/>
                <a:ea typeface="Times New Roman" panose="02020603050405020304" pitchFamily="18" charset="0"/>
              </a:rPr>
              <a:t> to the field of early skin cancer detection by proposing and implementing a solution that aids in the identification of skin diseases at an early stage.</a:t>
            </a:r>
            <a:endParaRPr lang="en-IN" sz="2000" b="1" dirty="0">
              <a:effectLst/>
              <a:latin typeface="Times New Roman" panose="02020603050405020304" pitchFamily="18" charset="0"/>
              <a:ea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2462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7B6B-8033-B8A5-54FF-CD6FD1C52FC6}"/>
              </a:ext>
            </a:extLst>
          </p:cNvPr>
          <p:cNvSpPr>
            <a:spLocks noGrp="1"/>
          </p:cNvSpPr>
          <p:nvPr>
            <p:ph type="title"/>
          </p:nvPr>
        </p:nvSpPr>
        <p:spPr/>
        <p:txBody>
          <a:bodyPr>
            <a:normAutofit fontScale="90000"/>
          </a:bodyPr>
          <a:lstStyle/>
          <a:p>
            <a:r>
              <a:rPr lang="en-US" sz="4900" b="1" dirty="0">
                <a:latin typeface="Times New Roman" panose="02020603050405020304" pitchFamily="18" charset="0"/>
                <a:ea typeface="Palatino Linotype"/>
                <a:cs typeface="Times New Roman" panose="02020603050405020304" pitchFamily="18" charset="0"/>
                <a:sym typeface="Palatino Linotype"/>
              </a:rPr>
              <a:t>Literature Review</a:t>
            </a:r>
            <a:br>
              <a:rPr lang="en-US" sz="4400" dirty="0">
                <a:latin typeface="Times New Roman" panose="02020603050405020304" pitchFamily="18" charset="0"/>
                <a:ea typeface="Palatino Linotype"/>
                <a:cs typeface="Times New Roman" panose="02020603050405020304" pitchFamily="18" charset="0"/>
                <a:sym typeface="Palatino Linotype"/>
              </a:rPr>
            </a:br>
            <a:endParaRPr lang="en-US" dirty="0"/>
          </a:p>
        </p:txBody>
      </p:sp>
      <p:sp>
        <p:nvSpPr>
          <p:cNvPr id="3" name="Text Placeholder 2">
            <a:extLst>
              <a:ext uri="{FF2B5EF4-FFF2-40B4-BE49-F238E27FC236}">
                <a16:creationId xmlns:a16="http://schemas.microsoft.com/office/drawing/2014/main" id="{4688A09E-D48A-16B6-C778-3614481A302C}"/>
              </a:ext>
            </a:extLst>
          </p:cNvPr>
          <p:cNvSpPr>
            <a:spLocks noGrp="1"/>
          </p:cNvSpPr>
          <p:nvPr>
            <p:ph type="body" idx="1"/>
          </p:nvPr>
        </p:nvSpPr>
        <p:spPr>
          <a:xfrm>
            <a:off x="82193" y="934948"/>
            <a:ext cx="8866597" cy="5191215"/>
          </a:xfrm>
        </p:spPr>
        <p:txBody>
          <a:bodyPr>
            <a:normAutofit/>
          </a:bodyPr>
          <a:lstStyle/>
          <a:p>
            <a:pPr marL="342900" lvl="0" indent="-342900">
              <a:lnSpc>
                <a:spcPct val="107000"/>
              </a:lnSpc>
              <a:spcAft>
                <a:spcPts val="800"/>
              </a:spcAft>
              <a:buFont typeface="Wingdings" panose="05000000000000000000" pitchFamily="2" charset="2"/>
              <a:buChar char="v"/>
              <a:tabLst>
                <a:tab pos="457200" algn="l"/>
              </a:tabLst>
            </a:pPr>
            <a:r>
              <a:rPr lang="en-IN" sz="2400" b="1" dirty="0">
                <a:solidFill>
                  <a:srgbClr val="212121"/>
                </a:solidFill>
                <a:effectLst/>
                <a:latin typeface="Times New Roman" panose="02020603050405020304" pitchFamily="18" charset="0"/>
                <a:ea typeface="Times New Roman" panose="02020603050405020304" pitchFamily="18" charset="0"/>
              </a:rPr>
              <a:t>"Deep Learning Approaches for Skin Cancer Classification"</a:t>
            </a:r>
            <a:endParaRPr lang="en-IN" sz="2400" dirty="0">
              <a:solidFill>
                <a:srgbClr val="212121"/>
              </a:solidFill>
              <a:effectLst/>
              <a:latin typeface="Times New Roman" panose="02020603050405020304" pitchFamily="18" charset="0"/>
              <a:ea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2400" i="1" dirty="0">
                <a:solidFill>
                  <a:srgbClr val="212121"/>
                </a:solidFill>
                <a:effectLst/>
                <a:latin typeface="Times New Roman" panose="02020603050405020304" pitchFamily="18" charset="0"/>
                <a:ea typeface="Times New Roman" panose="02020603050405020304" pitchFamily="18" charset="0"/>
              </a:rPr>
              <a:t>Authors: </a:t>
            </a:r>
            <a:r>
              <a:rPr lang="en-IN" sz="2400" i="1" dirty="0" err="1">
                <a:solidFill>
                  <a:srgbClr val="212121"/>
                </a:solidFill>
                <a:effectLst/>
                <a:latin typeface="Times New Roman" panose="02020603050405020304" pitchFamily="18" charset="0"/>
                <a:ea typeface="Times New Roman" panose="02020603050405020304" pitchFamily="18" charset="0"/>
              </a:rPr>
              <a:t>Esteva</a:t>
            </a:r>
            <a:r>
              <a:rPr lang="en-IN" sz="2400" i="1" dirty="0">
                <a:solidFill>
                  <a:srgbClr val="212121"/>
                </a:solidFill>
                <a:effectLst/>
                <a:latin typeface="Times New Roman" panose="02020603050405020304" pitchFamily="18" charset="0"/>
                <a:ea typeface="Times New Roman" panose="02020603050405020304" pitchFamily="18" charset="0"/>
              </a:rPr>
              <a:t>, A., </a:t>
            </a:r>
            <a:r>
              <a:rPr lang="en-IN" sz="2400" i="1" dirty="0" err="1">
                <a:solidFill>
                  <a:srgbClr val="212121"/>
                </a:solidFill>
                <a:effectLst/>
                <a:latin typeface="Times New Roman" panose="02020603050405020304" pitchFamily="18" charset="0"/>
                <a:ea typeface="Times New Roman" panose="02020603050405020304" pitchFamily="18" charset="0"/>
              </a:rPr>
              <a:t>Kuprel</a:t>
            </a:r>
            <a:r>
              <a:rPr lang="en-IN" sz="2400" i="1" dirty="0">
                <a:solidFill>
                  <a:srgbClr val="212121"/>
                </a:solidFill>
                <a:effectLst/>
                <a:latin typeface="Times New Roman" panose="02020603050405020304" pitchFamily="18" charset="0"/>
                <a:ea typeface="Times New Roman" panose="02020603050405020304" pitchFamily="18" charset="0"/>
              </a:rPr>
              <a:t>, B., </a:t>
            </a:r>
            <a:r>
              <a:rPr lang="en-IN" sz="2400" i="1" dirty="0" err="1">
                <a:solidFill>
                  <a:srgbClr val="212121"/>
                </a:solidFill>
                <a:effectLst/>
                <a:latin typeface="Times New Roman" panose="02020603050405020304" pitchFamily="18" charset="0"/>
                <a:ea typeface="Times New Roman" panose="02020603050405020304" pitchFamily="18" charset="0"/>
              </a:rPr>
              <a:t>Novoa</a:t>
            </a:r>
            <a:r>
              <a:rPr lang="en-IN" sz="2400" i="1" dirty="0">
                <a:solidFill>
                  <a:srgbClr val="212121"/>
                </a:solidFill>
                <a:effectLst/>
                <a:latin typeface="Times New Roman" panose="02020603050405020304" pitchFamily="18" charset="0"/>
                <a:ea typeface="Times New Roman" panose="02020603050405020304" pitchFamily="18" charset="0"/>
              </a:rPr>
              <a:t>, R. A., et al.</a:t>
            </a:r>
            <a:endParaRPr lang="en-IN" sz="2400" dirty="0">
              <a:solidFill>
                <a:srgbClr val="212121"/>
              </a:solidFill>
              <a:effectLst/>
              <a:latin typeface="Times New Roman" panose="02020603050405020304" pitchFamily="18" charset="0"/>
              <a:ea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2400" dirty="0">
                <a:solidFill>
                  <a:srgbClr val="212121"/>
                </a:solidFill>
                <a:effectLst/>
                <a:latin typeface="Times New Roman" panose="02020603050405020304" pitchFamily="18" charset="0"/>
                <a:ea typeface="Times New Roman" panose="02020603050405020304" pitchFamily="18" charset="0"/>
              </a:rPr>
              <a:t>This foundational study explores the application of deep learning, particularly convolutional neural networks (CNNs), in the classification of skin cancer. The research evaluates the potential of these advanced neural networks in achieving accuracy comparable to dermatologists. By training CNNs on a large dataset of skin images, the study demonstrates the model's ability to distinguish between benign and malignant lesions, setting the stage for subsequent research in AI-driven dermatology.</a:t>
            </a:r>
          </a:p>
          <a:p>
            <a:pPr algn="just"/>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F1A5D02-90E7-FAC4-39BB-F4A0D50FAD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207725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0F025F-CE34-0F7E-B657-4F1F56BCDD41}"/>
              </a:ext>
            </a:extLst>
          </p:cNvPr>
          <p:cNvSpPr>
            <a:spLocks noGrp="1"/>
          </p:cNvSpPr>
          <p:nvPr>
            <p:ph type="body" idx="1"/>
          </p:nvPr>
        </p:nvSpPr>
        <p:spPr>
          <a:xfrm>
            <a:off x="418672" y="326204"/>
            <a:ext cx="8306656" cy="6205591"/>
          </a:xfrm>
        </p:spPr>
        <p:txBody>
          <a:bodyPr>
            <a:normAutofit/>
          </a:bodyPr>
          <a:lstStyle/>
          <a:p>
            <a:pPr marL="342900" lvl="0">
              <a:lnSpc>
                <a:spcPct val="107000"/>
              </a:lnSpc>
              <a:spcAft>
                <a:spcPts val="800"/>
              </a:spcAft>
              <a:buFont typeface="Wingdings" panose="05000000000000000000" pitchFamily="2" charset="2"/>
              <a:buChar char="v"/>
              <a:tabLst>
                <a:tab pos="457200" algn="l"/>
              </a:tabLst>
            </a:pPr>
            <a:r>
              <a:rPr lang="en-IN" sz="2400" b="1" dirty="0">
                <a:solidFill>
                  <a:srgbClr val="212121"/>
                </a:solidFill>
                <a:effectLst/>
                <a:latin typeface="Times New Roman" panose="02020603050405020304" pitchFamily="18" charset="0"/>
                <a:ea typeface="Times New Roman" panose="02020603050405020304" pitchFamily="18" charset="0"/>
              </a:rPr>
              <a:t>"Dermatologist-level Classification of Skin Cancer with Deep Neural Networks"</a:t>
            </a:r>
            <a:endParaRPr lang="en-IN" sz="2400" dirty="0">
              <a:solidFill>
                <a:srgbClr val="212121"/>
              </a:solidFill>
              <a:effectLst/>
              <a:latin typeface="Times New Roman" panose="02020603050405020304" pitchFamily="18" charset="0"/>
              <a:ea typeface="Times New Roman" panose="02020603050405020304" pitchFamily="18" charset="0"/>
            </a:endParaRPr>
          </a:p>
          <a:p>
            <a:pPr marL="800100" lvl="1">
              <a:lnSpc>
                <a:spcPct val="107000"/>
              </a:lnSpc>
              <a:spcAft>
                <a:spcPts val="800"/>
              </a:spcAft>
              <a:buSzPts val="1000"/>
              <a:buFont typeface="Wingdings" panose="05000000000000000000" pitchFamily="2" charset="2"/>
              <a:buChar char="v"/>
              <a:tabLst>
                <a:tab pos="914400" algn="l"/>
              </a:tabLst>
            </a:pPr>
            <a:r>
              <a:rPr lang="en-IN" sz="2400" i="1" dirty="0">
                <a:solidFill>
                  <a:srgbClr val="212121"/>
                </a:solidFill>
                <a:effectLst/>
                <a:latin typeface="Times New Roman" panose="02020603050405020304" pitchFamily="18" charset="0"/>
                <a:ea typeface="Times New Roman" panose="02020603050405020304" pitchFamily="18" charset="0"/>
              </a:rPr>
              <a:t>Authors: </a:t>
            </a:r>
            <a:r>
              <a:rPr lang="en-IN" sz="2400" i="1" dirty="0" err="1">
                <a:solidFill>
                  <a:srgbClr val="212121"/>
                </a:solidFill>
                <a:effectLst/>
                <a:latin typeface="Times New Roman" panose="02020603050405020304" pitchFamily="18" charset="0"/>
                <a:ea typeface="Times New Roman" panose="02020603050405020304" pitchFamily="18" charset="0"/>
              </a:rPr>
              <a:t>Codella</a:t>
            </a:r>
            <a:r>
              <a:rPr lang="en-IN" sz="2400" i="1" dirty="0">
                <a:solidFill>
                  <a:srgbClr val="212121"/>
                </a:solidFill>
                <a:effectLst/>
                <a:latin typeface="Times New Roman" panose="02020603050405020304" pitchFamily="18" charset="0"/>
                <a:ea typeface="Times New Roman" panose="02020603050405020304" pitchFamily="18" charset="0"/>
              </a:rPr>
              <a:t>, N., Gutman, D., </a:t>
            </a:r>
            <a:r>
              <a:rPr lang="en-IN" sz="2400" i="1" dirty="0" err="1">
                <a:solidFill>
                  <a:srgbClr val="212121"/>
                </a:solidFill>
                <a:effectLst/>
                <a:latin typeface="Times New Roman" panose="02020603050405020304" pitchFamily="18" charset="0"/>
                <a:ea typeface="Times New Roman" panose="02020603050405020304" pitchFamily="18" charset="0"/>
              </a:rPr>
              <a:t>Celebi</a:t>
            </a:r>
            <a:r>
              <a:rPr lang="en-IN" sz="2400" i="1" dirty="0">
                <a:solidFill>
                  <a:srgbClr val="212121"/>
                </a:solidFill>
                <a:effectLst/>
                <a:latin typeface="Times New Roman" panose="02020603050405020304" pitchFamily="18" charset="0"/>
                <a:ea typeface="Times New Roman" panose="02020603050405020304" pitchFamily="18" charset="0"/>
              </a:rPr>
              <a:t>, M. E., et al.</a:t>
            </a:r>
            <a:endParaRPr lang="en-IN" sz="2400" dirty="0">
              <a:solidFill>
                <a:srgbClr val="212121"/>
              </a:solidFill>
              <a:effectLst/>
              <a:latin typeface="Times New Roman" panose="02020603050405020304" pitchFamily="18" charset="0"/>
              <a:ea typeface="Times New Roman" panose="02020603050405020304" pitchFamily="18" charset="0"/>
            </a:endParaRPr>
          </a:p>
          <a:p>
            <a:pPr marL="800100" lvl="1">
              <a:lnSpc>
                <a:spcPct val="107000"/>
              </a:lnSpc>
              <a:spcAft>
                <a:spcPts val="800"/>
              </a:spcAft>
              <a:buSzPts val="1000"/>
              <a:buFont typeface="Wingdings" panose="05000000000000000000" pitchFamily="2" charset="2"/>
              <a:buChar char="v"/>
              <a:tabLst>
                <a:tab pos="914400" algn="l"/>
              </a:tabLst>
            </a:pPr>
            <a:r>
              <a:rPr lang="en-IN" sz="2400" dirty="0">
                <a:solidFill>
                  <a:srgbClr val="212121"/>
                </a:solidFill>
                <a:effectLst/>
                <a:latin typeface="Times New Roman" panose="02020603050405020304" pitchFamily="18" charset="0"/>
                <a:ea typeface="Times New Roman" panose="02020603050405020304" pitchFamily="18" charset="0"/>
              </a:rPr>
              <a:t>This collaborative effort investigates the partnership between dermatologists and deep neural networks for skin cancer classification. The study evaluates various neural network architectures, including Inception and </a:t>
            </a:r>
            <a:r>
              <a:rPr lang="en-IN" sz="2400" dirty="0" err="1">
                <a:solidFill>
                  <a:srgbClr val="212121"/>
                </a:solidFill>
                <a:effectLst/>
                <a:latin typeface="Times New Roman" panose="02020603050405020304" pitchFamily="18" charset="0"/>
                <a:ea typeface="Times New Roman" panose="02020603050405020304" pitchFamily="18" charset="0"/>
              </a:rPr>
              <a:t>ResNet</a:t>
            </a:r>
            <a:r>
              <a:rPr lang="en-IN" sz="2400" dirty="0">
                <a:solidFill>
                  <a:srgbClr val="212121"/>
                </a:solidFill>
                <a:effectLst/>
                <a:latin typeface="Times New Roman" panose="02020603050405020304" pitchFamily="18" charset="0"/>
                <a:ea typeface="Times New Roman" panose="02020603050405020304" pitchFamily="18" charset="0"/>
              </a:rPr>
              <a:t>, to achieve dermatologist-level accuracy in identifying melanoma. By comparing the performance of AI models with human experts, the research emphasizes the potential for combining the strengths of both to enhance diagnostic capabilities.</a:t>
            </a:r>
          </a:p>
          <a:p>
            <a:pPr algn="just"/>
            <a:endParaRPr lang="en-IN" sz="24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EF9C929-F76C-AE05-2525-6D3D587857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4229571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2E2F7B-0743-2BFA-5E89-405767BDA2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6" name="TextBox 5">
            <a:extLst>
              <a:ext uri="{FF2B5EF4-FFF2-40B4-BE49-F238E27FC236}">
                <a16:creationId xmlns:a16="http://schemas.microsoft.com/office/drawing/2014/main" id="{970AAC65-AC73-08F1-5658-C976C98B1CDA}"/>
              </a:ext>
            </a:extLst>
          </p:cNvPr>
          <p:cNvSpPr txBox="1"/>
          <p:nvPr/>
        </p:nvSpPr>
        <p:spPr>
          <a:xfrm>
            <a:off x="267128" y="1317684"/>
            <a:ext cx="8609743" cy="4222631"/>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v"/>
              <a:tabLst>
                <a:tab pos="457200" algn="l"/>
              </a:tabLst>
            </a:pPr>
            <a:r>
              <a:rPr lang="en-IN" sz="2400" b="1" dirty="0">
                <a:solidFill>
                  <a:srgbClr val="212121"/>
                </a:solidFill>
                <a:effectLst/>
                <a:latin typeface="Times New Roman" panose="02020603050405020304" pitchFamily="18" charset="0"/>
                <a:ea typeface="Times New Roman" panose="02020603050405020304" pitchFamily="18" charset="0"/>
              </a:rPr>
              <a:t>"A Review on the Applications of Deep Learning in Skin Cancer Classification"</a:t>
            </a:r>
            <a:endParaRPr lang="en-IN" sz="2400" dirty="0">
              <a:solidFill>
                <a:srgbClr val="212121"/>
              </a:solidFill>
              <a:effectLst/>
              <a:latin typeface="Times New Roman" panose="02020603050405020304" pitchFamily="18" charset="0"/>
              <a:ea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v"/>
              <a:tabLst>
                <a:tab pos="914400" algn="l"/>
              </a:tabLst>
            </a:pPr>
            <a:r>
              <a:rPr lang="en-IN" sz="2400" i="1" dirty="0">
                <a:solidFill>
                  <a:srgbClr val="212121"/>
                </a:solidFill>
                <a:effectLst/>
                <a:latin typeface="Times New Roman" panose="02020603050405020304" pitchFamily="18" charset="0"/>
                <a:ea typeface="Times New Roman" panose="02020603050405020304" pitchFamily="18" charset="0"/>
              </a:rPr>
              <a:t>Authors: </a:t>
            </a:r>
            <a:r>
              <a:rPr lang="en-IN" sz="2400" i="1" dirty="0" err="1">
                <a:solidFill>
                  <a:srgbClr val="212121"/>
                </a:solidFill>
                <a:effectLst/>
                <a:latin typeface="Times New Roman" panose="02020603050405020304" pitchFamily="18" charset="0"/>
                <a:ea typeface="Times New Roman" panose="02020603050405020304" pitchFamily="18" charset="0"/>
              </a:rPr>
              <a:t>Haenssle</a:t>
            </a:r>
            <a:r>
              <a:rPr lang="en-IN" sz="2400" i="1" dirty="0">
                <a:solidFill>
                  <a:srgbClr val="212121"/>
                </a:solidFill>
                <a:effectLst/>
                <a:latin typeface="Times New Roman" panose="02020603050405020304" pitchFamily="18" charset="0"/>
                <a:ea typeface="Times New Roman" panose="02020603050405020304" pitchFamily="18" charset="0"/>
              </a:rPr>
              <a:t>, H. A., Fink, C., </a:t>
            </a:r>
            <a:r>
              <a:rPr lang="en-IN" sz="2400" i="1" dirty="0" err="1">
                <a:solidFill>
                  <a:srgbClr val="212121"/>
                </a:solidFill>
                <a:effectLst/>
                <a:latin typeface="Times New Roman" panose="02020603050405020304" pitchFamily="18" charset="0"/>
                <a:ea typeface="Times New Roman" panose="02020603050405020304" pitchFamily="18" charset="0"/>
              </a:rPr>
              <a:t>Schneiderbauer</a:t>
            </a:r>
            <a:r>
              <a:rPr lang="en-IN" sz="2400" i="1" dirty="0">
                <a:solidFill>
                  <a:srgbClr val="212121"/>
                </a:solidFill>
                <a:effectLst/>
                <a:latin typeface="Times New Roman" panose="02020603050405020304" pitchFamily="18" charset="0"/>
                <a:ea typeface="Times New Roman" panose="02020603050405020304" pitchFamily="18" charset="0"/>
              </a:rPr>
              <a:t>, R., et al.</a:t>
            </a:r>
            <a:endParaRPr lang="en-IN" sz="2400" dirty="0">
              <a:solidFill>
                <a:srgbClr val="212121"/>
              </a:solidFill>
              <a:effectLst/>
              <a:latin typeface="Times New Roman" panose="02020603050405020304" pitchFamily="18" charset="0"/>
              <a:ea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v"/>
              <a:tabLst>
                <a:tab pos="914400" algn="l"/>
              </a:tabLst>
            </a:pPr>
            <a:r>
              <a:rPr lang="en-IN" sz="2400" dirty="0">
                <a:solidFill>
                  <a:srgbClr val="212121"/>
                </a:solidFill>
                <a:effectLst/>
                <a:latin typeface="Times New Roman" panose="02020603050405020304" pitchFamily="18" charset="0"/>
                <a:ea typeface="Times New Roman" panose="02020603050405020304" pitchFamily="18" charset="0"/>
              </a:rPr>
              <a:t>This comprehensive review offers a thorough examination of the applications of deep learning in skin cancer classification. It traces the evolution of techniques, from traditional machine learning approaches to the emergence of deep neural networks. The review discusses the challenges in using AI for dermatological diagnosis, such as the need for large annotated datasets and the interpretability of deep learning models.</a:t>
            </a:r>
          </a:p>
        </p:txBody>
      </p:sp>
    </p:spTree>
    <p:extLst>
      <p:ext uri="{BB962C8B-B14F-4D97-AF65-F5344CB8AC3E}">
        <p14:creationId xmlns:p14="http://schemas.microsoft.com/office/powerpoint/2010/main" val="2022346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69E1A2-589E-573E-0DF0-4C5B66AC3D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6" name="TextBox 5">
            <a:extLst>
              <a:ext uri="{FF2B5EF4-FFF2-40B4-BE49-F238E27FC236}">
                <a16:creationId xmlns:a16="http://schemas.microsoft.com/office/drawing/2014/main" id="{766B78C1-A798-0A1A-5848-B545874BB118}"/>
              </a:ext>
            </a:extLst>
          </p:cNvPr>
          <p:cNvSpPr txBox="1"/>
          <p:nvPr/>
        </p:nvSpPr>
        <p:spPr>
          <a:xfrm>
            <a:off x="377575" y="1120098"/>
            <a:ext cx="8388849" cy="4617803"/>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v"/>
              <a:tabLst>
                <a:tab pos="457200" algn="l"/>
              </a:tabLst>
            </a:pPr>
            <a:r>
              <a:rPr lang="en-IN" sz="2400" b="1" dirty="0">
                <a:solidFill>
                  <a:srgbClr val="212121"/>
                </a:solidFill>
                <a:effectLst/>
                <a:latin typeface="Times New Roman" panose="02020603050405020304" pitchFamily="18" charset="0"/>
                <a:ea typeface="Times New Roman" panose="02020603050405020304" pitchFamily="18" charset="0"/>
              </a:rPr>
              <a:t>Skin Cancer Classification Using Convolutional Neural Networks: Systematic Review"</a:t>
            </a:r>
            <a:endParaRPr lang="en-IN" sz="2400" dirty="0">
              <a:solidFill>
                <a:srgbClr val="212121"/>
              </a:solidFill>
              <a:effectLst/>
              <a:latin typeface="Times New Roman" panose="02020603050405020304" pitchFamily="18" charset="0"/>
              <a:ea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2400" i="1" dirty="0">
                <a:solidFill>
                  <a:srgbClr val="212121"/>
                </a:solidFill>
                <a:effectLst/>
                <a:latin typeface="Times New Roman" panose="02020603050405020304" pitchFamily="18" charset="0"/>
                <a:ea typeface="Times New Roman" panose="02020603050405020304" pitchFamily="18" charset="0"/>
              </a:rPr>
              <a:t>Authors: </a:t>
            </a:r>
            <a:r>
              <a:rPr lang="en-IN" sz="2400" i="1" dirty="0" err="1">
                <a:solidFill>
                  <a:srgbClr val="212121"/>
                </a:solidFill>
                <a:effectLst/>
                <a:latin typeface="Times New Roman" panose="02020603050405020304" pitchFamily="18" charset="0"/>
                <a:ea typeface="Times New Roman" panose="02020603050405020304" pitchFamily="18" charset="0"/>
              </a:rPr>
              <a:t>Fadzil</a:t>
            </a:r>
            <a:r>
              <a:rPr lang="en-IN" sz="2400" i="1" dirty="0">
                <a:solidFill>
                  <a:srgbClr val="212121"/>
                </a:solidFill>
                <a:effectLst/>
                <a:latin typeface="Times New Roman" panose="02020603050405020304" pitchFamily="18" charset="0"/>
                <a:ea typeface="Times New Roman" panose="02020603050405020304" pitchFamily="18" charset="0"/>
              </a:rPr>
              <a:t>, A. F. M., Lee, K. Y., Ramli, R., et al.</a:t>
            </a:r>
            <a:endParaRPr lang="en-IN" sz="2400" dirty="0">
              <a:solidFill>
                <a:srgbClr val="212121"/>
              </a:solidFill>
              <a:effectLst/>
              <a:latin typeface="Times New Roman" panose="02020603050405020304" pitchFamily="18" charset="0"/>
              <a:ea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2400" dirty="0">
                <a:solidFill>
                  <a:srgbClr val="212121"/>
                </a:solidFill>
                <a:effectLst/>
                <a:latin typeface="Times New Roman" panose="02020603050405020304" pitchFamily="18" charset="0"/>
                <a:ea typeface="Times New Roman" panose="02020603050405020304" pitchFamily="18" charset="0"/>
              </a:rPr>
              <a:t>This systematic review synthesizes findings from multiple studies related to the application of convolutional neural networks (CNNs) in skin cancer classification. It </a:t>
            </a:r>
            <a:r>
              <a:rPr lang="en-IN" sz="2400" dirty="0" err="1">
                <a:solidFill>
                  <a:srgbClr val="212121"/>
                </a:solidFill>
                <a:effectLst/>
                <a:latin typeface="Times New Roman" panose="02020603050405020304" pitchFamily="18" charset="0"/>
                <a:ea typeface="Times New Roman" panose="02020603050405020304" pitchFamily="18" charset="0"/>
              </a:rPr>
              <a:t>analyzes</a:t>
            </a:r>
            <a:r>
              <a:rPr lang="en-IN" sz="2400" dirty="0">
                <a:solidFill>
                  <a:srgbClr val="212121"/>
                </a:solidFill>
                <a:effectLst/>
                <a:latin typeface="Times New Roman" panose="02020603050405020304" pitchFamily="18" charset="0"/>
                <a:ea typeface="Times New Roman" panose="02020603050405020304" pitchFamily="18" charset="0"/>
              </a:rPr>
              <a:t> trends, challenges, and areas for improvement in automated skin cancer diagnosis. The review emphasizes the significance of CNNs in achieving high accuracy and explores the potential for transfer learning to address challenges related to limited datasets.</a:t>
            </a:r>
          </a:p>
        </p:txBody>
      </p:sp>
    </p:spTree>
    <p:extLst>
      <p:ext uri="{BB962C8B-B14F-4D97-AF65-F5344CB8AC3E}">
        <p14:creationId xmlns:p14="http://schemas.microsoft.com/office/powerpoint/2010/main" val="356383825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1102</TotalTime>
  <Words>1748</Words>
  <Application>Microsoft Office PowerPoint</Application>
  <PresentationFormat>On-screen Show (4:3)</PresentationFormat>
  <Paragraphs>119</Paragraphs>
  <Slides>30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Calibri</vt:lpstr>
      <vt:lpstr>Arial</vt:lpstr>
      <vt:lpstr>Wingdings</vt:lpstr>
      <vt:lpstr>Times New Roman</vt:lpstr>
      <vt:lpstr>Symbol</vt:lpstr>
      <vt:lpstr>Palatino Linotype</vt:lpstr>
      <vt:lpstr>Office Theme</vt:lpstr>
      <vt:lpstr>SKIN CANCER DETECTION USING TENSORFLOW</vt:lpstr>
      <vt:lpstr>      Table of contents</vt:lpstr>
      <vt:lpstr>Abstract</vt:lpstr>
      <vt:lpstr>Introduction</vt:lpstr>
      <vt:lpstr>PowerPoint Presentation</vt:lpstr>
      <vt:lpstr>Literature Review </vt:lpstr>
      <vt:lpstr>PowerPoint Presentation</vt:lpstr>
      <vt:lpstr>PowerPoint Presentation</vt:lpstr>
      <vt:lpstr>PowerPoint Presentation</vt:lpstr>
      <vt:lpstr>Proposed System Architecture Diagram</vt:lpstr>
      <vt:lpstr>USE CASE DIAGRAM</vt:lpstr>
      <vt:lpstr>BLOCK DIAGRAM</vt:lpstr>
      <vt:lpstr> </vt:lpstr>
      <vt:lpstr>PowerPoint Presentation</vt:lpstr>
      <vt:lpstr>PowerPoint Presentation</vt:lpstr>
      <vt:lpstr>Dataset</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INITIAL RESULT</vt:lpstr>
      <vt:lpstr>PowerPoint Presentation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Detection and Analysis of Plant Diseases</dc:title>
  <dc:creator>chakradhar</dc:creator>
  <cp:lastModifiedBy>LAKSHMAN SAI</cp:lastModifiedBy>
  <cp:revision>17</cp:revision>
  <dcterms:created xsi:type="dcterms:W3CDTF">2020-05-13T07:00:09Z</dcterms:created>
  <dcterms:modified xsi:type="dcterms:W3CDTF">2023-11-10T20:51:12Z</dcterms:modified>
</cp:coreProperties>
</file>